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344" r:id="rId2"/>
    <p:sldId id="310" r:id="rId3"/>
    <p:sldId id="311" r:id="rId4"/>
    <p:sldId id="312" r:id="rId5"/>
    <p:sldId id="259" r:id="rId6"/>
    <p:sldId id="278" r:id="rId7"/>
    <p:sldId id="317" r:id="rId8"/>
    <p:sldId id="323" r:id="rId9"/>
    <p:sldId id="345" r:id="rId10"/>
    <p:sldId id="316" r:id="rId11"/>
    <p:sldId id="318" r:id="rId12"/>
    <p:sldId id="320" r:id="rId13"/>
    <p:sldId id="321" r:id="rId14"/>
    <p:sldId id="319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24" r:id="rId28"/>
    <p:sldId id="325" r:id="rId29"/>
    <p:sldId id="340" r:id="rId30"/>
    <p:sldId id="341" r:id="rId31"/>
    <p:sldId id="342" r:id="rId32"/>
    <p:sldId id="288" r:id="rId33"/>
    <p:sldId id="286" r:id="rId34"/>
    <p:sldId id="287" r:id="rId35"/>
    <p:sldId id="289" r:id="rId36"/>
    <p:sldId id="290" r:id="rId37"/>
    <p:sldId id="291" r:id="rId38"/>
    <p:sldId id="293" r:id="rId39"/>
    <p:sldId id="294" r:id="rId40"/>
    <p:sldId id="295" r:id="rId41"/>
    <p:sldId id="296" r:id="rId42"/>
    <p:sldId id="343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8" roundtripDataSignature="AMtx7mhAgX+o8Mq/Tuei1bmWNrrtOc8U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821C2F-3ED0-496F-A9E6-44AE483FC31E}">
  <a:tblStyle styleId="{C1821C2F-3ED0-496F-A9E6-44AE483FC31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477" autoAdjust="0"/>
  </p:normalViewPr>
  <p:slideViewPr>
    <p:cSldViewPr snapToGrid="0">
      <p:cViewPr varScale="1">
        <p:scale>
          <a:sx n="77" d="100"/>
          <a:sy n="77" d="100"/>
        </p:scale>
        <p:origin x="106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90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200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3193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0253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6558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1219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4101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7007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5987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1073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157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2132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1735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1129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2005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819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896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9950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5252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9785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19180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0c48bbe08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1" name="Google Shape;521;g10c48bbe0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c48bbe08c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10c48bbe08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37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5410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2936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6621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2299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8108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74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1356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6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6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5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6"/>
          <p:cNvSpPr txBox="1">
            <a:spLocks noGrp="1"/>
          </p:cNvSpPr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6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8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8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4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0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50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3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3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53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5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4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4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4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5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Two-Slit_Experiment_Electrons.sv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oWRI-LwyC4?feature=oembed" TargetMode="Externa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lsPC2BW_UI?feature=oembed" TargetMode="Externa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0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5.png"/><Relationship Id="rId5" Type="http://schemas.openxmlformats.org/officeDocument/2006/relationships/image" Target="../media/image87.png"/><Relationship Id="rId10" Type="http://schemas.openxmlformats.org/officeDocument/2006/relationships/image" Target="../media/image94.png"/><Relationship Id="rId4" Type="http://schemas.openxmlformats.org/officeDocument/2006/relationships/image" Target="../media/image86.png"/><Relationship Id="rId9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Newton's-apple.jp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29.png"/><Relationship Id="rId4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0.png"/><Relationship Id="rId12" Type="http://schemas.openxmlformats.org/officeDocument/2006/relationships/image" Target="../media/image7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10" Type="http://schemas.openxmlformats.org/officeDocument/2006/relationships/image" Target="../media/image140.png"/><Relationship Id="rId9" Type="http://schemas.openxmlformats.org/officeDocument/2006/relationships/image" Target="../media/image139.png"/><Relationship Id="rId14" Type="http://schemas.openxmlformats.org/officeDocument/2006/relationships/image" Target="../media/image1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s://commons.wikimedia.org/w/index.php?curid=4411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8.png"/><Relationship Id="rId9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490.png"/><Relationship Id="rId4" Type="http://schemas.openxmlformats.org/officeDocument/2006/relationships/hyperlink" Target="https://commons.wikimedia.org/wiki/File:Black_body.sv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551384" y="2130426"/>
            <a:ext cx="1116124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dirty="0">
                <a:solidFill>
                  <a:srgbClr val="595959"/>
                </a:solidFill>
              </a:rPr>
              <a:t>SP3176 The Universe </a:t>
            </a:r>
            <a:br>
              <a:rPr lang="en-SG" dirty="0"/>
            </a:br>
            <a:r>
              <a:rPr lang="en-SG" dirty="0">
                <a:solidFill>
                  <a:schemeClr val="accent1"/>
                </a:solidFill>
              </a:rPr>
              <a:t>Chapter 3: Light and Atoms (Part 2)</a:t>
            </a:r>
            <a:endParaRPr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828800" y="4581128"/>
            <a:ext cx="8534400" cy="1057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SG" dirty="0"/>
              <a:t>Lim Zhi Han</a:t>
            </a: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2424" y="260648"/>
            <a:ext cx="1971637" cy="77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 descr="nus logo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938" y="277882"/>
            <a:ext cx="1842811" cy="871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9864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599" y="274638"/>
            <a:ext cx="60678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Matter</a:t>
            </a:r>
            <a:r>
              <a:rPr lang="en-SG" sz="4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can be </a:t>
            </a:r>
            <a:r>
              <a:rPr lang="en-SG" sz="44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waves</a:t>
            </a:r>
            <a:r>
              <a:rPr lang="en-SG" sz="4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too!</a:t>
            </a:r>
            <a:endParaRPr sz="4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70CD2D-1F6C-0E12-3DE7-E80317776462}"/>
                  </a:ext>
                </a:extLst>
              </p:cNvPr>
              <p:cNvSpPr txBox="1"/>
              <p:nvPr/>
            </p:nvSpPr>
            <p:spPr>
              <a:xfrm>
                <a:off x="3108960" y="3594141"/>
                <a:ext cx="1427250" cy="1025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43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43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43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43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SG" sz="43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sz="4300" dirty="0">
                    <a:solidFill>
                      <a:schemeClr val="bg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70CD2D-1F6C-0E12-3DE7-E80317776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960" y="3594141"/>
                <a:ext cx="1427250" cy="10257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201;p10">
            <a:extLst>
              <a:ext uri="{FF2B5EF4-FFF2-40B4-BE49-F238E27FC236}">
                <a16:creationId xmlns:a16="http://schemas.microsoft.com/office/drawing/2014/main" id="{4589B6B8-4F9F-A3FC-C18F-9ED9F0FC360F}"/>
              </a:ext>
            </a:extLst>
          </p:cNvPr>
          <p:cNvSpPr txBox="1"/>
          <p:nvPr/>
        </p:nvSpPr>
        <p:spPr>
          <a:xfrm>
            <a:off x="6953020" y="617493"/>
            <a:ext cx="3322320" cy="53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SG" sz="29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Wait…what??? </a:t>
            </a:r>
            <a:endParaRPr sz="2900" dirty="0">
              <a:solidFill>
                <a:schemeClr val="accent1"/>
              </a:solidFill>
            </a:endParaRPr>
          </a:p>
        </p:txBody>
      </p:sp>
      <p:sp>
        <p:nvSpPr>
          <p:cNvPr id="16" name="Google Shape;201;p10">
            <a:extLst>
              <a:ext uri="{FF2B5EF4-FFF2-40B4-BE49-F238E27FC236}">
                <a16:creationId xmlns:a16="http://schemas.microsoft.com/office/drawing/2014/main" id="{FDABED19-BC8E-B4D7-625B-0F4FE8DF5768}"/>
              </a:ext>
            </a:extLst>
          </p:cNvPr>
          <p:cNvSpPr txBox="1"/>
          <p:nvPr/>
        </p:nvSpPr>
        <p:spPr>
          <a:xfrm>
            <a:off x="508000" y="1981598"/>
            <a:ext cx="110744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SG" sz="29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de Broglie (1924)</a:t>
            </a:r>
            <a:r>
              <a:rPr lang="en-SG" sz="29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lvl="0"/>
            <a:r>
              <a:rPr lang="en-SG" sz="29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If light is both particle and wave, let the same applies for matter too! </a:t>
            </a:r>
            <a:endParaRPr sz="2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4E687B5-005B-495D-967C-980AA4D11D40}"/>
              </a:ext>
            </a:extLst>
          </p:cNvPr>
          <p:cNvSpPr/>
          <p:nvPr/>
        </p:nvSpPr>
        <p:spPr>
          <a:xfrm>
            <a:off x="6896100" y="3205000"/>
            <a:ext cx="4168140" cy="280391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91D9B9-1096-D601-D25F-589D134FF1F9}"/>
                  </a:ext>
                </a:extLst>
              </p:cNvPr>
              <p:cNvSpPr txBox="1"/>
              <p:nvPr/>
            </p:nvSpPr>
            <p:spPr>
              <a:xfrm>
                <a:off x="8438033" y="4541493"/>
                <a:ext cx="823687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9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9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9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SG" sz="19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9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91D9B9-1096-D601-D25F-589D134FF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033" y="4541493"/>
                <a:ext cx="823687" cy="292388"/>
              </a:xfrm>
              <a:prstGeom prst="rect">
                <a:avLst/>
              </a:prstGeom>
              <a:blipFill>
                <a:blip r:embed="rId4"/>
                <a:stretch>
                  <a:fillRect l="-5926" r="-8889" b="-33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Google Shape;201;p10">
            <a:extLst>
              <a:ext uri="{FF2B5EF4-FFF2-40B4-BE49-F238E27FC236}">
                <a16:creationId xmlns:a16="http://schemas.microsoft.com/office/drawing/2014/main" id="{FF394D03-ABA7-32A0-7EED-C68F0AA6941C}"/>
              </a:ext>
            </a:extLst>
          </p:cNvPr>
          <p:cNvSpPr txBox="1"/>
          <p:nvPr/>
        </p:nvSpPr>
        <p:spPr>
          <a:xfrm>
            <a:off x="7129752" y="3404866"/>
            <a:ext cx="3836900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SG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Motivated by Einstein’s expressions for the energy and momentum for a photon:</a:t>
            </a:r>
            <a:endParaRPr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9A12BE-F446-31B7-A0FF-AE8CA6074FB8}"/>
                  </a:ext>
                </a:extLst>
              </p:cNvPr>
              <p:cNvSpPr txBox="1"/>
              <p:nvPr/>
            </p:nvSpPr>
            <p:spPr>
              <a:xfrm>
                <a:off x="8518118" y="5038843"/>
                <a:ext cx="663515" cy="555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9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SG" sz="19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9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9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SG" sz="19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19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9A12BE-F446-31B7-A0FF-AE8CA6074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118" y="5038843"/>
                <a:ext cx="663515" cy="5551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201;p10">
            <a:extLst>
              <a:ext uri="{FF2B5EF4-FFF2-40B4-BE49-F238E27FC236}">
                <a16:creationId xmlns:a16="http://schemas.microsoft.com/office/drawing/2014/main" id="{9E07FE5D-8B4D-DE63-A356-5352E1A1AE2A}"/>
              </a:ext>
            </a:extLst>
          </p:cNvPr>
          <p:cNvSpPr txBox="1"/>
          <p:nvPr/>
        </p:nvSpPr>
        <p:spPr>
          <a:xfrm>
            <a:off x="1802453" y="5247569"/>
            <a:ext cx="392661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SG" sz="2900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Everything exhibits wave-particle duality.</a:t>
            </a:r>
            <a:endParaRPr sz="29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97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4B5857-89C1-2BFA-44B6-D8B3FA8ED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99" y="1812433"/>
            <a:ext cx="5537201" cy="4067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1B037-1039-4D7A-32E9-29ACD33BEB48}"/>
              </a:ext>
            </a:extLst>
          </p:cNvPr>
          <p:cNvSpPr txBox="1"/>
          <p:nvPr/>
        </p:nvSpPr>
        <p:spPr>
          <a:xfrm>
            <a:off x="5617270" y="6091337"/>
            <a:ext cx="4542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credit: </a:t>
            </a:r>
            <a:r>
              <a:rPr lang="en-US" dirty="0" err="1">
                <a:hlinkClick r:id="rId4"/>
              </a:rPr>
              <a:t>inductiveload</a:t>
            </a:r>
            <a:r>
              <a:rPr lang="en-US" dirty="0">
                <a:hlinkClick r:id="rId4"/>
              </a:rPr>
              <a:t>, public domain</a:t>
            </a:r>
            <a:endParaRPr lang="en-US" dirty="0"/>
          </a:p>
        </p:txBody>
      </p:sp>
      <p:sp>
        <p:nvSpPr>
          <p:cNvPr id="5" name="Google Shape;412;p23">
            <a:extLst>
              <a:ext uri="{FF2B5EF4-FFF2-40B4-BE49-F238E27FC236}">
                <a16:creationId xmlns:a16="http://schemas.microsoft.com/office/drawing/2014/main" id="{52C45A2D-A4B9-ADF6-A4FA-0744A0C75158}"/>
              </a:ext>
            </a:extLst>
          </p:cNvPr>
          <p:cNvSpPr txBox="1"/>
          <p:nvPr/>
        </p:nvSpPr>
        <p:spPr>
          <a:xfrm>
            <a:off x="609600" y="274638"/>
            <a:ext cx="499872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Matter are Waves</a:t>
            </a:r>
            <a:endParaRPr sz="4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01;p10">
            <a:extLst>
              <a:ext uri="{FF2B5EF4-FFF2-40B4-BE49-F238E27FC236}">
                <a16:creationId xmlns:a16="http://schemas.microsoft.com/office/drawing/2014/main" id="{32F42495-C452-6E35-B007-4EA74EF97CA1}"/>
              </a:ext>
            </a:extLst>
          </p:cNvPr>
          <p:cNvSpPr txBox="1"/>
          <p:nvPr/>
        </p:nvSpPr>
        <p:spPr>
          <a:xfrm>
            <a:off x="1181100" y="2288683"/>
            <a:ext cx="332232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SG" sz="37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How to prove it experimentally?</a:t>
            </a:r>
            <a:endParaRPr sz="37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36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12</a:t>
            </a:fld>
            <a:endParaRPr/>
          </a:p>
        </p:txBody>
      </p:sp>
      <p:pic>
        <p:nvPicPr>
          <p:cNvPr id="2" name="Online Media 1" title="Tonomura's electron double slit experiment without narration">
            <a:hlinkClick r:id="" action="ppaction://media"/>
            <a:extLst>
              <a:ext uri="{FF2B5EF4-FFF2-40B4-BE49-F238E27FC236}">
                <a16:creationId xmlns:a16="http://schemas.microsoft.com/office/drawing/2014/main" id="{1BF1107B-1C2D-B31C-9B6E-ADC668A7A63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33550" y="73026"/>
            <a:ext cx="88773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6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xx</a:t>
            </a:r>
            <a:endParaRPr sz="4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13</a:t>
            </a:fld>
            <a:endParaRPr/>
          </a:p>
        </p:txBody>
      </p:sp>
      <p:pic>
        <p:nvPicPr>
          <p:cNvPr id="2" name="Online Media 1" title="animations quantiques : Dualité Onde-particule">
            <a:hlinkClick r:id="" action="ppaction://media"/>
            <a:extLst>
              <a:ext uri="{FF2B5EF4-FFF2-40B4-BE49-F238E27FC236}">
                <a16:creationId xmlns:a16="http://schemas.microsoft.com/office/drawing/2014/main" id="{3E1A46F2-ECC2-5E35-D68D-AAE6A94E220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97815" y="166791"/>
            <a:ext cx="11601214" cy="65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2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Wave mechanics for a quantum particle</a:t>
            </a:r>
            <a:endParaRPr sz="4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14</a:t>
            </a:fld>
            <a:endParaRPr/>
          </a:p>
        </p:txBody>
      </p:sp>
      <p:sp>
        <p:nvSpPr>
          <p:cNvPr id="2" name="Google Shape;201;p10">
            <a:extLst>
              <a:ext uri="{FF2B5EF4-FFF2-40B4-BE49-F238E27FC236}">
                <a16:creationId xmlns:a16="http://schemas.microsoft.com/office/drawing/2014/main" id="{0689E0CC-C98A-9C74-E9B8-68DD46263BF7}"/>
              </a:ext>
            </a:extLst>
          </p:cNvPr>
          <p:cNvSpPr txBox="1"/>
          <p:nvPr/>
        </p:nvSpPr>
        <p:spPr>
          <a:xfrm>
            <a:off x="508000" y="1778398"/>
            <a:ext cx="11247121" cy="189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spcAft>
                <a:spcPts val="1200"/>
              </a:spcAft>
            </a:pPr>
            <a:r>
              <a:rPr lang="en-SG" sz="29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Erwin Schrödinger (1925)</a:t>
            </a:r>
            <a:r>
              <a:rPr lang="en-SG" sz="29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lvl="0">
              <a:spcAft>
                <a:spcPts val="1200"/>
              </a:spcAft>
            </a:pPr>
            <a:r>
              <a:rPr lang="en-SG" sz="2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 like de Broglie’s </a:t>
            </a:r>
            <a:r>
              <a:rPr lang="en-SG" sz="2900" i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matter waves idea</a:t>
            </a:r>
            <a:r>
              <a:rPr lang="en-SG" sz="2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. Let me make it into a proper theory.</a:t>
            </a:r>
          </a:p>
          <a:p>
            <a:pPr>
              <a:spcAft>
                <a:spcPts val="1200"/>
              </a:spcAft>
            </a:pPr>
            <a:r>
              <a:rPr lang="en-SG" sz="29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Let all the mechanics of a particle be encoded in a “wavefunction”: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201;p10">
                <a:extLst>
                  <a:ext uri="{FF2B5EF4-FFF2-40B4-BE49-F238E27FC236}">
                    <a16:creationId xmlns:a16="http://schemas.microsoft.com/office/drawing/2014/main" id="{2175AA3C-7C7F-9B6B-693A-87F57C34AD18}"/>
                  </a:ext>
                </a:extLst>
              </p:cNvPr>
              <p:cNvSpPr txBox="1"/>
              <p:nvPr/>
            </p:nvSpPr>
            <p:spPr>
              <a:xfrm>
                <a:off x="528318" y="5268972"/>
                <a:ext cx="11247121" cy="1077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/>
                <a:r>
                  <a:rPr lang="en-SG" sz="25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 want to find a differential equation, that in a general way, tells how the mechanics change in time and space. Something like Newton’s 2</a:t>
                </a:r>
                <a:r>
                  <a:rPr lang="en-SG" sz="2500" i="1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nd</a:t>
                </a:r>
                <a:r>
                  <a:rPr lang="en-SG" sz="25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Law:  </a:t>
                </a:r>
                <a14:m>
                  <m:oMath xmlns:m="http://schemas.openxmlformats.org/officeDocument/2006/math">
                    <m:r>
                      <a:rPr lang="en-SG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𝐹</m:t>
                    </m:r>
                    <m:r>
                      <a:rPr lang="en-SG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SG" sz="25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SG" sz="25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𝑑𝑝</m:t>
                        </m:r>
                      </m:num>
                      <m:den>
                        <m:r>
                          <a:rPr lang="en-SG" sz="25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𝑑𝑡</m:t>
                        </m:r>
                      </m:den>
                    </m:f>
                    <m:r>
                      <a:rPr lang="en-SG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SG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𝑚</m:t>
                    </m:r>
                    <m:f>
                      <m:fPr>
                        <m:ctrlPr>
                          <a:rPr lang="en-SG" sz="25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SG" sz="25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SG" sz="25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𝑑</m:t>
                            </m:r>
                          </m:e>
                          <m:sup>
                            <m:r>
                              <a:rPr lang="en-SG" sz="25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  <m:r>
                          <a:rPr lang="en-SG" sz="25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𝑥</m:t>
                        </m:r>
                      </m:num>
                      <m:den>
                        <m:r>
                          <a:rPr lang="en-SG" sz="25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𝑑</m:t>
                        </m:r>
                        <m:sSup>
                          <m:sSupPr>
                            <m:ctrlPr>
                              <a:rPr lang="en-SG" sz="25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pPr>
                          <m:e>
                            <m:r>
                              <a:rPr lang="en-SG" sz="25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𝑡</m:t>
                            </m:r>
                          </m:e>
                          <m:sup>
                            <m:r>
                              <a:rPr lang="en-SG" sz="25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SG" sz="25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5" name="Google Shape;201;p10">
                <a:extLst>
                  <a:ext uri="{FF2B5EF4-FFF2-40B4-BE49-F238E27FC236}">
                    <a16:creationId xmlns:a16="http://schemas.microsoft.com/office/drawing/2014/main" id="{2175AA3C-7C7F-9B6B-693A-87F57C34A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18" y="5268972"/>
                <a:ext cx="11247121" cy="1077114"/>
              </a:xfrm>
              <a:prstGeom prst="rect">
                <a:avLst/>
              </a:prstGeom>
              <a:blipFill>
                <a:blip r:embed="rId4"/>
                <a:stretch>
                  <a:fillRect l="-921" t="-3955" b="-50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8CFBA8-FAFC-6CCB-D001-A3823C28C8B2}"/>
                  </a:ext>
                </a:extLst>
              </p:cNvPr>
              <p:cNvSpPr txBox="1"/>
              <p:nvPr/>
            </p:nvSpPr>
            <p:spPr>
              <a:xfrm>
                <a:off x="4177536" y="3699515"/>
                <a:ext cx="1289969" cy="477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31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31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8CFBA8-FAFC-6CCB-D001-A3823C28C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536" y="3699515"/>
                <a:ext cx="1289969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549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Wave mechanics for a quantum particle</a:t>
            </a:r>
            <a:endParaRPr sz="4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70CD2D-1F6C-0E12-3DE7-E80317776462}"/>
                  </a:ext>
                </a:extLst>
              </p:cNvPr>
              <p:cNvSpPr txBox="1"/>
              <p:nvPr/>
            </p:nvSpPr>
            <p:spPr>
              <a:xfrm>
                <a:off x="4177536" y="3699515"/>
                <a:ext cx="3796617" cy="509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31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sz="3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SG" sz="3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3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SG" sz="3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SG" sz="3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3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SG" sz="3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SG" sz="3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SG" sz="3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31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70CD2D-1F6C-0E12-3DE7-E80317776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536" y="3699515"/>
                <a:ext cx="3796617" cy="5093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01;p10">
                <a:extLst>
                  <a:ext uri="{FF2B5EF4-FFF2-40B4-BE49-F238E27FC236}">
                    <a16:creationId xmlns:a16="http://schemas.microsoft.com/office/drawing/2014/main" id="{0689E0CC-C98A-9C74-E9B8-68DD46263BF7}"/>
                  </a:ext>
                </a:extLst>
              </p:cNvPr>
              <p:cNvSpPr txBox="1"/>
              <p:nvPr/>
            </p:nvSpPr>
            <p:spPr>
              <a:xfrm>
                <a:off x="508000" y="1768238"/>
                <a:ext cx="11267439" cy="17388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>
                  <a:spcAft>
                    <a:spcPts val="1200"/>
                  </a:spcAft>
                </a:pPr>
                <a:r>
                  <a:rPr lang="en-SG" sz="2900" b="1" dirty="0">
                    <a:solidFill>
                      <a:schemeClr val="accent6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Erwin Schrödinger (1925)</a:t>
                </a:r>
                <a:r>
                  <a:rPr lang="en-SG" sz="2900" dirty="0">
                    <a:solidFill>
                      <a:schemeClr val="accent6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:</a:t>
                </a:r>
              </a:p>
              <a:p>
                <a:pPr>
                  <a:spcAft>
                    <a:spcPts val="1200"/>
                  </a:spcAft>
                </a:pPr>
                <a:r>
                  <a:rPr lang="en-SG" sz="29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 like de Broglie’s </a:t>
                </a:r>
                <a:r>
                  <a:rPr lang="en-SG" sz="2900" i="1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matter waves idea</a:t>
                </a:r>
                <a:r>
                  <a:rPr lang="en-SG" sz="29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, let us assume that the wavefunction </a:t>
                </a:r>
                <a14:m>
                  <m:oMath xmlns:m="http://schemas.openxmlformats.org/officeDocument/2006/math">
                    <m:r>
                      <a:rPr lang="en-SG" sz="29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𝛹</m:t>
                    </m:r>
                  </m:oMath>
                </a14:m>
                <a:r>
                  <a:rPr lang="en-SG" sz="29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can take the form of a wave:  </a:t>
                </a:r>
              </a:p>
            </p:txBody>
          </p:sp>
        </mc:Choice>
        <mc:Fallback xmlns="">
          <p:sp>
            <p:nvSpPr>
              <p:cNvPr id="2" name="Google Shape;201;p10">
                <a:extLst>
                  <a:ext uri="{FF2B5EF4-FFF2-40B4-BE49-F238E27FC236}">
                    <a16:creationId xmlns:a16="http://schemas.microsoft.com/office/drawing/2014/main" id="{0689E0CC-C98A-9C74-E9B8-68DD46263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1768238"/>
                <a:ext cx="11267439" cy="1738897"/>
              </a:xfrm>
              <a:prstGeom prst="rect">
                <a:avLst/>
              </a:prstGeom>
              <a:blipFill>
                <a:blip r:embed="rId4"/>
                <a:stretch>
                  <a:fillRect l="-1136" t="-3509" r="-487" b="-7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201;p10">
                <a:extLst>
                  <a:ext uri="{FF2B5EF4-FFF2-40B4-BE49-F238E27FC236}">
                    <a16:creationId xmlns:a16="http://schemas.microsoft.com/office/drawing/2014/main" id="{1CDF8213-B329-EF2A-E22B-AA1D36119CAF}"/>
                  </a:ext>
                </a:extLst>
              </p:cNvPr>
              <p:cNvSpPr txBox="1"/>
              <p:nvPr/>
            </p:nvSpPr>
            <p:spPr>
              <a:xfrm>
                <a:off x="508000" y="5727789"/>
                <a:ext cx="11247121" cy="6384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/>
                <a:r>
                  <a:rPr lang="en-SG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Note: </a:t>
                </a:r>
                <a14:m>
                  <m:oMath xmlns:m="http://schemas.openxmlformats.org/officeDocument/2006/math">
                    <m:r>
                      <a:rPr lang="en-SG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</m:t>
                    </m:r>
                  </m:oMath>
                </a14:m>
                <a:r>
                  <a:rPr lang="en-SG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SG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𝜔</m:t>
                    </m:r>
                  </m:oMath>
                </a14:m>
                <a:r>
                  <a:rPr lang="en-SG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are related to wavelength and frequency by </a:t>
                </a:r>
                <a14:m>
                  <m:oMath xmlns:m="http://schemas.openxmlformats.org/officeDocument/2006/math">
                    <m:r>
                      <a:rPr lang="en-SG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𝑘</m:t>
                    </m:r>
                    <m:r>
                      <a:rPr lang="en-SG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SG" sz="25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SG" sz="25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</m:t>
                        </m:r>
                        <m:r>
                          <a:rPr lang="en-SG" sz="25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𝜋</m:t>
                        </m:r>
                      </m:num>
                      <m:den>
                        <m:r>
                          <a:rPr lang="en-SG" sz="25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SG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SG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𝜔</m:t>
                    </m:r>
                    <m:r>
                      <a:rPr lang="en-SG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=</m:t>
                    </m:r>
                    <m:r>
                      <a:rPr lang="en-SG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2</m:t>
                    </m:r>
                    <m:r>
                      <a:rPr lang="en-SG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𝜋</m:t>
                    </m:r>
                    <m:r>
                      <a:rPr lang="en-SG" sz="25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𝑓</m:t>
                    </m:r>
                  </m:oMath>
                </a14:m>
                <a:r>
                  <a:rPr lang="en-SG" sz="25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7" name="Google Shape;201;p10">
                <a:extLst>
                  <a:ext uri="{FF2B5EF4-FFF2-40B4-BE49-F238E27FC236}">
                    <a16:creationId xmlns:a16="http://schemas.microsoft.com/office/drawing/2014/main" id="{1CDF8213-B329-EF2A-E22B-AA1D36119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5727789"/>
                <a:ext cx="11247121" cy="638404"/>
              </a:xfrm>
              <a:prstGeom prst="rect">
                <a:avLst/>
              </a:prstGeom>
              <a:blipFill>
                <a:blip r:embed="rId5"/>
                <a:stretch>
                  <a:fillRect l="-867" b="-105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526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Wave mechanics for a quantum particle</a:t>
            </a:r>
            <a:endParaRPr sz="4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70CD2D-1F6C-0E12-3DE7-E80317776462}"/>
                  </a:ext>
                </a:extLst>
              </p:cNvPr>
              <p:cNvSpPr txBox="1"/>
              <p:nvPr/>
            </p:nvSpPr>
            <p:spPr>
              <a:xfrm>
                <a:off x="4139116" y="3719835"/>
                <a:ext cx="3796617" cy="509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31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sz="3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SG" sz="3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3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SG" sz="3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SG" sz="3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3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SG" sz="3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SG" sz="3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SG" sz="3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31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70CD2D-1F6C-0E12-3DE7-E80317776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116" y="3719835"/>
                <a:ext cx="3796617" cy="5093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1E947-348D-FA24-7F9A-41EF2A69B724}"/>
                  </a:ext>
                </a:extLst>
              </p:cNvPr>
              <p:cNvSpPr txBox="1"/>
              <p:nvPr/>
            </p:nvSpPr>
            <p:spPr>
              <a:xfrm>
                <a:off x="1009650" y="4562807"/>
                <a:ext cx="981743" cy="848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SG" sz="29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1E947-348D-FA24-7F9A-41EF2A69B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4562807"/>
                <a:ext cx="981743" cy="8486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670E61-700D-ED8F-59B1-7EEAA3F0BA9F}"/>
                  </a:ext>
                </a:extLst>
              </p:cNvPr>
              <p:cNvSpPr txBox="1"/>
              <p:nvPr/>
            </p:nvSpPr>
            <p:spPr>
              <a:xfrm>
                <a:off x="1009649" y="5815779"/>
                <a:ext cx="981744" cy="848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SG" sz="29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670E61-700D-ED8F-59B1-7EEAA3F0B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49" y="5815779"/>
                <a:ext cx="981744" cy="8486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C5697C-40E8-8BCC-2A52-E48D38DF3012}"/>
                  </a:ext>
                </a:extLst>
              </p:cNvPr>
              <p:cNvSpPr txBox="1"/>
              <p:nvPr/>
            </p:nvSpPr>
            <p:spPr>
              <a:xfrm>
                <a:off x="6567170" y="4562807"/>
                <a:ext cx="1170962" cy="895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SG" sz="29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C5697C-40E8-8BCC-2A52-E48D38DF3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70" y="4562807"/>
                <a:ext cx="1170962" cy="8955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8791AB-CC37-7E72-5BE5-BE82232184F4}"/>
                  </a:ext>
                </a:extLst>
              </p:cNvPr>
              <p:cNvSpPr txBox="1"/>
              <p:nvPr/>
            </p:nvSpPr>
            <p:spPr>
              <a:xfrm>
                <a:off x="6567169" y="5815779"/>
                <a:ext cx="1170962" cy="895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SG" sz="29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SG" sz="29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8791AB-CC37-7E72-5BE5-BE8223218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69" y="5815779"/>
                <a:ext cx="1170962" cy="8955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201;p10">
            <a:extLst>
              <a:ext uri="{FF2B5EF4-FFF2-40B4-BE49-F238E27FC236}">
                <a16:creationId xmlns:a16="http://schemas.microsoft.com/office/drawing/2014/main" id="{BB49A01E-6BAA-DBD0-8863-64F8CFA701D5}"/>
              </a:ext>
            </a:extLst>
          </p:cNvPr>
          <p:cNvSpPr txBox="1"/>
          <p:nvPr/>
        </p:nvSpPr>
        <p:spPr>
          <a:xfrm>
            <a:off x="508000" y="1768238"/>
            <a:ext cx="11267439" cy="173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spcAft>
                <a:spcPts val="1200"/>
              </a:spcAft>
            </a:pPr>
            <a:r>
              <a:rPr lang="en-SG" sz="29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Erwin Schrödinger (1925)</a:t>
            </a:r>
            <a:r>
              <a:rPr lang="en-SG" sz="29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>
              <a:spcAft>
                <a:spcPts val="1200"/>
              </a:spcAft>
            </a:pPr>
            <a:r>
              <a:rPr lang="en-SG" sz="2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How to make a differential equation for the wavefunction? Let’s examine the derivatives first…</a:t>
            </a:r>
          </a:p>
        </p:txBody>
      </p:sp>
    </p:spTree>
    <p:extLst>
      <p:ext uri="{BB962C8B-B14F-4D97-AF65-F5344CB8AC3E}">
        <p14:creationId xmlns:p14="http://schemas.microsoft.com/office/powerpoint/2010/main" val="3245570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Wave mechanics for a quantum particle</a:t>
            </a:r>
            <a:endParaRPr sz="4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70CD2D-1F6C-0E12-3DE7-E80317776462}"/>
                  </a:ext>
                </a:extLst>
              </p:cNvPr>
              <p:cNvSpPr txBox="1"/>
              <p:nvPr/>
            </p:nvSpPr>
            <p:spPr>
              <a:xfrm>
                <a:off x="4139116" y="3719835"/>
                <a:ext cx="3796617" cy="509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31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sz="3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SG" sz="3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3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SG" sz="31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SG" sz="3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3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SG" sz="3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SG" sz="3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SG" sz="31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31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70CD2D-1F6C-0E12-3DE7-E80317776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116" y="3719835"/>
                <a:ext cx="3796617" cy="5093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1E947-348D-FA24-7F9A-41EF2A69B724}"/>
                  </a:ext>
                </a:extLst>
              </p:cNvPr>
              <p:cNvSpPr txBox="1"/>
              <p:nvPr/>
            </p:nvSpPr>
            <p:spPr>
              <a:xfrm>
                <a:off x="1009650" y="4562807"/>
                <a:ext cx="2042034" cy="848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SG" sz="29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m:rPr>
                          <m:sty m:val="p"/>
                        </m:rPr>
                        <a:rPr lang="en-SG" sz="29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1E947-348D-FA24-7F9A-41EF2A69B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4562807"/>
                <a:ext cx="2042034" cy="8486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670E61-700D-ED8F-59B1-7EEAA3F0BA9F}"/>
                  </a:ext>
                </a:extLst>
              </p:cNvPr>
              <p:cNvSpPr txBox="1"/>
              <p:nvPr/>
            </p:nvSpPr>
            <p:spPr>
              <a:xfrm>
                <a:off x="1009649" y="5815779"/>
                <a:ext cx="1700594" cy="848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SG" sz="29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𝑖𝑘</m:t>
                      </m:r>
                      <m:r>
                        <m:rPr>
                          <m:sty m:val="p"/>
                        </m:rPr>
                        <a:rPr lang="en-SG" sz="29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670E61-700D-ED8F-59B1-7EEAA3F0B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49" y="5815779"/>
                <a:ext cx="1700594" cy="8486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C5697C-40E8-8BCC-2A52-E48D38DF3012}"/>
                  </a:ext>
                </a:extLst>
              </p:cNvPr>
              <p:cNvSpPr txBox="1"/>
              <p:nvPr/>
            </p:nvSpPr>
            <p:spPr>
              <a:xfrm>
                <a:off x="6567170" y="4562807"/>
                <a:ext cx="2293320" cy="895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SG" sz="29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SG" sz="29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C5697C-40E8-8BCC-2A52-E48D38DF3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70" y="4562807"/>
                <a:ext cx="2293320" cy="8955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8791AB-CC37-7E72-5BE5-BE82232184F4}"/>
                  </a:ext>
                </a:extLst>
              </p:cNvPr>
              <p:cNvSpPr txBox="1"/>
              <p:nvPr/>
            </p:nvSpPr>
            <p:spPr>
              <a:xfrm>
                <a:off x="6536690" y="5815779"/>
                <a:ext cx="2157770" cy="848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SG" sz="29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SG" sz="29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8791AB-CC37-7E72-5BE5-BE8223218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690" y="5815779"/>
                <a:ext cx="2157770" cy="8486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201;p10">
            <a:extLst>
              <a:ext uri="{FF2B5EF4-FFF2-40B4-BE49-F238E27FC236}">
                <a16:creationId xmlns:a16="http://schemas.microsoft.com/office/drawing/2014/main" id="{6DC082DD-87B8-C7DD-6F6D-3EC6DDF70608}"/>
              </a:ext>
            </a:extLst>
          </p:cNvPr>
          <p:cNvSpPr txBox="1"/>
          <p:nvPr/>
        </p:nvSpPr>
        <p:spPr>
          <a:xfrm>
            <a:off x="508000" y="1768238"/>
            <a:ext cx="11267439" cy="1738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spcAft>
                <a:spcPts val="1200"/>
              </a:spcAft>
            </a:pPr>
            <a:r>
              <a:rPr lang="en-SG" sz="29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Erwin Schrödinger (1925)</a:t>
            </a:r>
            <a:r>
              <a:rPr lang="en-SG" sz="29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>
              <a:spcAft>
                <a:spcPts val="1200"/>
              </a:spcAft>
            </a:pPr>
            <a:r>
              <a:rPr lang="en-SG" sz="2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How to make a differential equation for the wavefunction? Let’s examine the derivatives first…</a:t>
            </a:r>
          </a:p>
        </p:txBody>
      </p:sp>
    </p:spTree>
    <p:extLst>
      <p:ext uri="{BB962C8B-B14F-4D97-AF65-F5344CB8AC3E}">
        <p14:creationId xmlns:p14="http://schemas.microsoft.com/office/powerpoint/2010/main" val="3602770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Wave mechanics for a quantum particle</a:t>
            </a:r>
            <a:endParaRPr sz="4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70CD2D-1F6C-0E12-3DE7-E80317776462}"/>
                  </a:ext>
                </a:extLst>
              </p:cNvPr>
              <p:cNvSpPr txBox="1"/>
              <p:nvPr/>
            </p:nvSpPr>
            <p:spPr>
              <a:xfrm>
                <a:off x="2474869" y="3558329"/>
                <a:ext cx="2737801" cy="477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3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SG" sz="3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3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SG" sz="3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SG" sz="3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3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SG" sz="3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SG" sz="3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, </m:t>
                      </m:r>
                    </m:oMath>
                  </m:oMathPara>
                </a14:m>
                <a:endParaRPr lang="en-US" sz="31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70CD2D-1F6C-0E12-3DE7-E80317776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869" y="3558329"/>
                <a:ext cx="2737801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201;p10">
            <a:extLst>
              <a:ext uri="{FF2B5EF4-FFF2-40B4-BE49-F238E27FC236}">
                <a16:creationId xmlns:a16="http://schemas.microsoft.com/office/drawing/2014/main" id="{0689E0CC-C98A-9C74-E9B8-68DD46263BF7}"/>
              </a:ext>
            </a:extLst>
          </p:cNvPr>
          <p:cNvSpPr txBox="1"/>
          <p:nvPr/>
        </p:nvSpPr>
        <p:spPr>
          <a:xfrm>
            <a:off x="508000" y="1778398"/>
            <a:ext cx="10645775" cy="53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SG" sz="29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Erwin Schrödinger (1925)</a:t>
            </a:r>
            <a:r>
              <a:rPr lang="en-SG" sz="29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SG" sz="2900" i="1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01;p10">
            <a:extLst>
              <a:ext uri="{FF2B5EF4-FFF2-40B4-BE49-F238E27FC236}">
                <a16:creationId xmlns:a16="http://schemas.microsoft.com/office/drawing/2014/main" id="{76FFF941-AA25-796C-C0B3-EBE4650000DD}"/>
              </a:ext>
            </a:extLst>
          </p:cNvPr>
          <p:cNvSpPr txBox="1"/>
          <p:nvPr/>
        </p:nvSpPr>
        <p:spPr>
          <a:xfrm>
            <a:off x="1009650" y="2571612"/>
            <a:ext cx="10288270" cy="53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SG" sz="29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Using de Broglie’s </a:t>
            </a:r>
            <a:r>
              <a:rPr lang="en-SG" sz="29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matter waves equations</a:t>
            </a:r>
            <a:endParaRPr lang="en-SG" sz="29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1E947-348D-FA24-7F9A-41EF2A69B724}"/>
                  </a:ext>
                </a:extLst>
              </p:cNvPr>
              <p:cNvSpPr txBox="1"/>
              <p:nvPr/>
            </p:nvSpPr>
            <p:spPr>
              <a:xfrm>
                <a:off x="1009650" y="4485967"/>
                <a:ext cx="2042034" cy="848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SG" sz="29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m:rPr>
                          <m:sty m:val="p"/>
                        </m:rPr>
                        <a:rPr lang="en-SG" sz="29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1E947-348D-FA24-7F9A-41EF2A69B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4485967"/>
                <a:ext cx="2042034" cy="8486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670E61-700D-ED8F-59B1-7EEAA3F0BA9F}"/>
                  </a:ext>
                </a:extLst>
              </p:cNvPr>
              <p:cNvSpPr txBox="1"/>
              <p:nvPr/>
            </p:nvSpPr>
            <p:spPr>
              <a:xfrm>
                <a:off x="1009649" y="5815779"/>
                <a:ext cx="1700594" cy="8486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SG" sz="29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𝑖𝑘</m:t>
                      </m:r>
                      <m:r>
                        <m:rPr>
                          <m:sty m:val="p"/>
                        </m:rPr>
                        <a:rPr lang="en-SG" sz="29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670E61-700D-ED8F-59B1-7EEAA3F0B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49" y="5815779"/>
                <a:ext cx="1700594" cy="8486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C5697C-40E8-8BCC-2A52-E48D38DF3012}"/>
                  </a:ext>
                </a:extLst>
              </p:cNvPr>
              <p:cNvSpPr txBox="1"/>
              <p:nvPr/>
            </p:nvSpPr>
            <p:spPr>
              <a:xfrm>
                <a:off x="6567170" y="4485967"/>
                <a:ext cx="2293320" cy="895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SG" sz="29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SG" sz="29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C5697C-40E8-8BCC-2A52-E48D38DF3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170" y="4485967"/>
                <a:ext cx="2293320" cy="8955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8791AB-CC37-7E72-5BE5-BE82232184F4}"/>
                  </a:ext>
                </a:extLst>
              </p:cNvPr>
              <p:cNvSpPr txBox="1"/>
              <p:nvPr/>
            </p:nvSpPr>
            <p:spPr>
              <a:xfrm>
                <a:off x="6536690" y="5815779"/>
                <a:ext cx="2239203" cy="895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SG" sz="29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SG" sz="29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SG" sz="29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8791AB-CC37-7E72-5BE5-BE8223218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690" y="5815779"/>
                <a:ext cx="2239203" cy="8955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8F4AD7-909A-3C77-E762-F24F4FD2230E}"/>
                  </a:ext>
                </a:extLst>
              </p:cNvPr>
              <p:cNvSpPr txBox="1"/>
              <p:nvPr/>
            </p:nvSpPr>
            <p:spPr>
              <a:xfrm>
                <a:off x="6672804" y="3344007"/>
                <a:ext cx="2064796" cy="905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3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SG" sz="3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SG" sz="31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SG" sz="3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3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SG" sz="31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31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8F4AD7-909A-3C77-E762-F24F4FD22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04" y="3344007"/>
                <a:ext cx="2064796" cy="9056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328B11-3E7C-27A2-8FD8-366537DD1C45}"/>
                  </a:ext>
                </a:extLst>
              </p:cNvPr>
              <p:cNvSpPr txBox="1"/>
              <p:nvPr/>
            </p:nvSpPr>
            <p:spPr>
              <a:xfrm>
                <a:off x="3060291" y="4497765"/>
                <a:ext cx="1553694" cy="835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SG" sz="29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328B11-3E7C-27A2-8FD8-366537DD1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291" y="4497765"/>
                <a:ext cx="1553694" cy="8355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BBADFB-2844-1EA2-EC97-0BC18F3298B2}"/>
                  </a:ext>
                </a:extLst>
              </p:cNvPr>
              <p:cNvSpPr txBox="1"/>
              <p:nvPr/>
            </p:nvSpPr>
            <p:spPr>
              <a:xfrm>
                <a:off x="8912451" y="4487605"/>
                <a:ext cx="1595821" cy="895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SG" sz="29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SG" sz="29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BBADFB-2844-1EA2-EC97-0BC18F329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451" y="4487605"/>
                <a:ext cx="1595821" cy="8955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C86F1D-2D0E-D58A-4E49-F4C56FC40C52}"/>
                  </a:ext>
                </a:extLst>
              </p:cNvPr>
              <p:cNvSpPr txBox="1"/>
              <p:nvPr/>
            </p:nvSpPr>
            <p:spPr>
              <a:xfrm>
                <a:off x="8841331" y="5818565"/>
                <a:ext cx="1568443" cy="895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SG" sz="29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SG" sz="29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C86F1D-2D0E-D58A-4E49-F4C56FC40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1331" y="5818565"/>
                <a:ext cx="1568443" cy="8955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51F24A-BB89-A734-4E1E-7F0A2BF3BBEB}"/>
                  </a:ext>
                </a:extLst>
              </p:cNvPr>
              <p:cNvSpPr txBox="1"/>
              <p:nvPr/>
            </p:nvSpPr>
            <p:spPr>
              <a:xfrm>
                <a:off x="2727553" y="5888591"/>
                <a:ext cx="1526315" cy="764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SG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SG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SG" sz="29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51F24A-BB89-A734-4E1E-7F0A2BF3B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553" y="5888591"/>
                <a:ext cx="1526315" cy="76437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656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Wave mechanics for a quantum particle</a:t>
            </a:r>
            <a:endParaRPr sz="4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19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70CD2D-1F6C-0E12-3DE7-E80317776462}"/>
                  </a:ext>
                </a:extLst>
              </p:cNvPr>
              <p:cNvSpPr txBox="1"/>
              <p:nvPr/>
            </p:nvSpPr>
            <p:spPr>
              <a:xfrm>
                <a:off x="3752040" y="3235429"/>
                <a:ext cx="2031197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, </m:t>
                      </m:r>
                    </m:oMath>
                  </m:oMathPara>
                </a14:m>
                <a:endParaRPr lang="en-US" sz="23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70CD2D-1F6C-0E12-3DE7-E80317776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040" y="3235429"/>
                <a:ext cx="2031197" cy="353943"/>
              </a:xfrm>
              <a:prstGeom prst="rect">
                <a:avLst/>
              </a:prstGeom>
              <a:blipFill>
                <a:blip r:embed="rId3"/>
                <a:stretch>
                  <a:fillRect l="-2395" b="-362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01;p10">
                <a:extLst>
                  <a:ext uri="{FF2B5EF4-FFF2-40B4-BE49-F238E27FC236}">
                    <a16:creationId xmlns:a16="http://schemas.microsoft.com/office/drawing/2014/main" id="{0689E0CC-C98A-9C74-E9B8-68DD46263BF7}"/>
                  </a:ext>
                </a:extLst>
              </p:cNvPr>
              <p:cNvSpPr txBox="1"/>
              <p:nvPr/>
            </p:nvSpPr>
            <p:spPr>
              <a:xfrm>
                <a:off x="508000" y="1778398"/>
                <a:ext cx="11074400" cy="446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Erwin Schrödinger (1925): All the mechanics are encoded in </a:t>
                </a:r>
                <a:r>
                  <a:rPr lang="en-SG" sz="2300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 “wavefunction”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3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endParaRPr lang="en-SG" sz="23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2" name="Google Shape;201;p10">
                <a:extLst>
                  <a:ext uri="{FF2B5EF4-FFF2-40B4-BE49-F238E27FC236}">
                    <a16:creationId xmlns:a16="http://schemas.microsoft.com/office/drawing/2014/main" id="{0689E0CC-C98A-9C74-E9B8-68DD46263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1778398"/>
                <a:ext cx="11074400" cy="446236"/>
              </a:xfrm>
              <a:prstGeom prst="rect">
                <a:avLst/>
              </a:prstGeom>
              <a:blipFill>
                <a:blip r:embed="rId4"/>
                <a:stretch>
                  <a:fillRect l="-771" t="-10959" b="-301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201;p10">
            <a:extLst>
              <a:ext uri="{FF2B5EF4-FFF2-40B4-BE49-F238E27FC236}">
                <a16:creationId xmlns:a16="http://schemas.microsoft.com/office/drawing/2014/main" id="{76FFF941-AA25-796C-C0B3-EBE4650000DD}"/>
              </a:ext>
            </a:extLst>
          </p:cNvPr>
          <p:cNvSpPr txBox="1"/>
          <p:nvPr/>
        </p:nvSpPr>
        <p:spPr>
          <a:xfrm>
            <a:off x="508001" y="2478685"/>
            <a:ext cx="338328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SG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Guided by de Broglie’s </a:t>
            </a:r>
            <a:r>
              <a:rPr lang="en-SG" sz="23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matter waves idea:</a:t>
            </a:r>
            <a:endParaRPr lang="en-SG" sz="23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1E947-348D-FA24-7F9A-41EF2A69B724}"/>
                  </a:ext>
                </a:extLst>
              </p:cNvPr>
              <p:cNvSpPr txBox="1"/>
              <p:nvPr/>
            </p:nvSpPr>
            <p:spPr>
              <a:xfrm>
                <a:off x="7633970" y="2596992"/>
                <a:ext cx="1706621" cy="673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SG" sz="23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SG" sz="23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SG" sz="23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SG" sz="2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3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1E947-348D-FA24-7F9A-41EF2A69B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970" y="2596992"/>
                <a:ext cx="1706621" cy="6730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670E61-700D-ED8F-59B1-7EEAA3F0BA9F}"/>
                  </a:ext>
                </a:extLst>
              </p:cNvPr>
              <p:cNvSpPr txBox="1"/>
              <p:nvPr/>
            </p:nvSpPr>
            <p:spPr>
              <a:xfrm>
                <a:off x="10007346" y="2596991"/>
                <a:ext cx="1691873" cy="671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SG" sz="23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SG" sz="23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SG" sz="23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SG" sz="2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3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670E61-700D-ED8F-59B1-7EEAA3F0B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346" y="2596991"/>
                <a:ext cx="1691873" cy="6719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C5697C-40E8-8BCC-2A52-E48D38DF3012}"/>
                  </a:ext>
                </a:extLst>
              </p:cNvPr>
              <p:cNvSpPr txBox="1"/>
              <p:nvPr/>
            </p:nvSpPr>
            <p:spPr>
              <a:xfrm>
                <a:off x="7543176" y="3723103"/>
                <a:ext cx="1892121" cy="710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SG" sz="23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23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SG" sz="23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SG" sz="23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3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SG" sz="2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3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C5697C-40E8-8BCC-2A52-E48D38DF3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176" y="3723103"/>
                <a:ext cx="1892121" cy="7101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8791AB-CC37-7E72-5BE5-BE82232184F4}"/>
                  </a:ext>
                </a:extLst>
              </p:cNvPr>
              <p:cNvSpPr txBox="1"/>
              <p:nvPr/>
            </p:nvSpPr>
            <p:spPr>
              <a:xfrm>
                <a:off x="10008637" y="3712625"/>
                <a:ext cx="1869358" cy="710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SG" sz="23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SG" sz="23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23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SG" sz="23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SG" sz="23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3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SG" sz="2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3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8791AB-CC37-7E72-5BE5-BE8223218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8637" y="3712625"/>
                <a:ext cx="1869358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8F4AD7-909A-3C77-E762-F24F4FD2230E}"/>
                  </a:ext>
                </a:extLst>
              </p:cNvPr>
              <p:cNvSpPr txBox="1"/>
              <p:nvPr/>
            </p:nvSpPr>
            <p:spPr>
              <a:xfrm>
                <a:off x="3752040" y="3864840"/>
                <a:ext cx="1531317" cy="671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3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8F4AD7-909A-3C77-E762-F24F4FD22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040" y="3864840"/>
                <a:ext cx="1531317" cy="6719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6504CC-FD5C-4E4F-7504-AD87EE10D530}"/>
                  </a:ext>
                </a:extLst>
              </p:cNvPr>
              <p:cNvSpPr txBox="1"/>
              <p:nvPr/>
            </p:nvSpPr>
            <p:spPr>
              <a:xfrm>
                <a:off x="3752040" y="2564468"/>
                <a:ext cx="2815130" cy="377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3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3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6504CC-FD5C-4E4F-7504-AD87EE10D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040" y="2564468"/>
                <a:ext cx="2815130" cy="3778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201;p10">
            <a:extLst>
              <a:ext uri="{FF2B5EF4-FFF2-40B4-BE49-F238E27FC236}">
                <a16:creationId xmlns:a16="http://schemas.microsoft.com/office/drawing/2014/main" id="{E492F1B1-9510-3793-AA21-E225DBFF398D}"/>
              </a:ext>
            </a:extLst>
          </p:cNvPr>
          <p:cNvSpPr txBox="1"/>
          <p:nvPr/>
        </p:nvSpPr>
        <p:spPr>
          <a:xfrm>
            <a:off x="508000" y="4923780"/>
            <a:ext cx="8544560" cy="44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SG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 energy of the system consists of kinetic and potential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A68BD5-7A3B-8020-5303-DE448D8C8F7E}"/>
                  </a:ext>
                </a:extLst>
              </p:cNvPr>
              <p:cNvSpPr txBox="1"/>
              <p:nvPr/>
            </p:nvSpPr>
            <p:spPr>
              <a:xfrm>
                <a:off x="4869640" y="5676115"/>
                <a:ext cx="2030620" cy="710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A68BD5-7A3B-8020-5303-DE448D8C8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640" y="5676115"/>
                <a:ext cx="2030620" cy="7101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48327B-63B4-B81A-B165-C00E21929C08}"/>
              </a:ext>
            </a:extLst>
          </p:cNvPr>
          <p:cNvCxnSpPr/>
          <p:nvPr/>
        </p:nvCxnSpPr>
        <p:spPr>
          <a:xfrm>
            <a:off x="5466080" y="5370016"/>
            <a:ext cx="81280" cy="30609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2D0071-FDA3-F0D7-5FE7-55E1FDC47F7F}"/>
              </a:ext>
            </a:extLst>
          </p:cNvPr>
          <p:cNvCxnSpPr>
            <a:cxnSpLocks/>
          </p:cNvCxnSpPr>
          <p:nvPr/>
        </p:nvCxnSpPr>
        <p:spPr>
          <a:xfrm flipH="1">
            <a:off x="6492240" y="5370016"/>
            <a:ext cx="254000" cy="38696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17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1EDC-9625-EA40-D976-5D2DCDD245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mtClean="0"/>
              <a:t>2</a:t>
            </a:fld>
            <a:endParaRPr lang="en-SG"/>
          </a:p>
        </p:txBody>
      </p: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D26F828A-1A6D-FBB0-C634-E6D570F47A77}"/>
              </a:ext>
            </a:extLst>
          </p:cNvPr>
          <p:cNvSpPr txBox="1"/>
          <p:nvPr/>
        </p:nvSpPr>
        <p:spPr>
          <a:xfrm>
            <a:off x="609600" y="20480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900"/>
              <a:buFont typeface="Calibri"/>
              <a:buNone/>
            </a:pPr>
            <a:r>
              <a:rPr lang="en-SG" sz="39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 worthy diversion: </a:t>
            </a:r>
            <a:r>
              <a:rPr lang="en-SG" sz="39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Potential Energy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" name="Google Shape;104;p3">
            <a:extLst>
              <a:ext uri="{FF2B5EF4-FFF2-40B4-BE49-F238E27FC236}">
                <a16:creationId xmlns:a16="http://schemas.microsoft.com/office/drawing/2014/main" id="{67B03C69-B1FF-E4F7-6D03-366EBC54C3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9824" y="1600201"/>
            <a:ext cx="10972800" cy="748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rgbClr val="595959"/>
              </a:buClr>
              <a:buSzPts val="2400"/>
              <a:buNone/>
            </a:pPr>
            <a:r>
              <a:rPr lang="en-SG" sz="2700" dirty="0">
                <a:solidFill>
                  <a:srgbClr val="595959"/>
                </a:solidFill>
              </a:rPr>
              <a:t>In the previous chapter, we discussed </a:t>
            </a:r>
            <a:r>
              <a:rPr lang="en-SG" sz="2700" dirty="0">
                <a:solidFill>
                  <a:schemeClr val="accent1"/>
                </a:solidFill>
              </a:rPr>
              <a:t>motion under the influence of forces</a:t>
            </a:r>
            <a:r>
              <a:rPr lang="en-SG" sz="2700" dirty="0">
                <a:solidFill>
                  <a:srgbClr val="595959"/>
                </a:solidFill>
              </a:rPr>
              <a:t>.</a:t>
            </a:r>
            <a:endParaRPr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04;p3">
                <a:extLst>
                  <a:ext uri="{FF2B5EF4-FFF2-40B4-BE49-F238E27FC236}">
                    <a16:creationId xmlns:a16="http://schemas.microsoft.com/office/drawing/2014/main" id="{7D84651E-F6C2-DC47-1043-F401ED5BE2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6231" y="2555629"/>
                <a:ext cx="8145079" cy="16838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3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»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595959"/>
                  </a:buClr>
                  <a:buSzPts val="2400"/>
                  <a:buFont typeface="Arial"/>
                  <a:buNone/>
                </a:pPr>
                <a:r>
                  <a:rPr lang="en-SG" sz="2700" dirty="0">
                    <a:solidFill>
                      <a:srgbClr val="595959"/>
                    </a:solidFill>
                  </a:rPr>
                  <a:t>Constant force </a:t>
                </a:r>
                <a14:m>
                  <m:oMath xmlns:m="http://schemas.openxmlformats.org/officeDocument/2006/math">
                    <m:r>
                      <a:rPr lang="en-SG" sz="27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SG" sz="2700" dirty="0">
                    <a:solidFill>
                      <a:srgbClr val="595959"/>
                    </a:solidFill>
                    <a:sym typeface="Wingdings" panose="05000000000000000000" pitchFamily="2" charset="2"/>
                  </a:rPr>
                  <a:t>Kinematics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595959"/>
                  </a:buClr>
                  <a:buSzPts val="2400"/>
                  <a:buFont typeface="Arial"/>
                  <a:buNone/>
                </a:pPr>
                <a:r>
                  <a:rPr lang="en-SG" sz="2700" dirty="0">
                    <a:solidFill>
                      <a:srgbClr val="595959"/>
                    </a:solidFill>
                  </a:rPr>
                  <a:t>Restoring force </a:t>
                </a:r>
                <a14:m>
                  <m:oMath xmlns:m="http://schemas.openxmlformats.org/officeDocument/2006/math">
                    <m:r>
                      <a:rPr lang="en-SG" sz="27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SG" sz="2700" dirty="0">
                    <a:solidFill>
                      <a:srgbClr val="595959"/>
                    </a:solidFill>
                    <a:sym typeface="Wingdings" panose="05000000000000000000" pitchFamily="2" charset="2"/>
                  </a:rPr>
                  <a:t> Harmonic oscillator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595959"/>
                  </a:buClr>
                  <a:buSzPts val="2400"/>
                  <a:buFont typeface="Arial"/>
                  <a:buNone/>
                </a:pPr>
                <a:r>
                  <a:rPr lang="en-SG" sz="2700" dirty="0">
                    <a:solidFill>
                      <a:srgbClr val="595959"/>
                    </a:solidFill>
                    <a:sym typeface="Wingdings" panose="05000000000000000000" pitchFamily="2" charset="2"/>
                  </a:rPr>
                  <a:t>Gravitational force </a:t>
                </a:r>
                <a14:m>
                  <m:oMath xmlns:m="http://schemas.openxmlformats.org/officeDocument/2006/math">
                    <m:r>
                      <a:rPr lang="en-SG" sz="2700" b="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SG" sz="2700" dirty="0">
                    <a:solidFill>
                      <a:srgbClr val="595959"/>
                    </a:solidFill>
                    <a:sym typeface="Wingdings" panose="05000000000000000000" pitchFamily="2" charset="2"/>
                  </a:rPr>
                  <a:t> Elliptical orbit</a:t>
                </a:r>
              </a:p>
            </p:txBody>
          </p:sp>
        </mc:Choice>
        <mc:Fallback xmlns="">
          <p:sp>
            <p:nvSpPr>
              <p:cNvPr id="7" name="Google Shape;104;p3">
                <a:extLst>
                  <a:ext uri="{FF2B5EF4-FFF2-40B4-BE49-F238E27FC236}">
                    <a16:creationId xmlns:a16="http://schemas.microsoft.com/office/drawing/2014/main" id="{7D84651E-F6C2-DC47-1043-F401ED5BE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231" y="2555629"/>
                <a:ext cx="8145079" cy="1683861"/>
              </a:xfrm>
              <a:prstGeom prst="rect">
                <a:avLst/>
              </a:prstGeom>
              <a:blipFill>
                <a:blip r:embed="rId2"/>
                <a:stretch>
                  <a:fillRect l="-1422" t="-2174" b="-36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83DA6948-9423-967D-2609-37CFDF9726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41" y="3332552"/>
            <a:ext cx="2952328" cy="22317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95C6AC-34F0-B929-E653-B15D65BC7F14}"/>
              </a:ext>
            </a:extLst>
          </p:cNvPr>
          <p:cNvSpPr txBox="1"/>
          <p:nvPr/>
        </p:nvSpPr>
        <p:spPr>
          <a:xfrm>
            <a:off x="7620000" y="5612300"/>
            <a:ext cx="3381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Image credit: </a:t>
            </a:r>
            <a:r>
              <a:rPr lang="en-SG" sz="1200" dirty="0">
                <a:hlinkClick r:id="rId4"/>
              </a:rPr>
              <a:t>Alexander Borek, CC-BY-SA-4.0 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2391520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Wave mechanics for a quantum particle</a:t>
            </a:r>
            <a:endParaRPr sz="4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20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1E947-348D-FA24-7F9A-41EF2A69B724}"/>
                  </a:ext>
                </a:extLst>
              </p:cNvPr>
              <p:cNvSpPr txBox="1"/>
              <p:nvPr/>
            </p:nvSpPr>
            <p:spPr>
              <a:xfrm>
                <a:off x="9925743" y="2536257"/>
                <a:ext cx="1706621" cy="673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SG" sz="23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SG" sz="23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SG" sz="23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SG" sz="2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3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1E947-348D-FA24-7F9A-41EF2A69B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743" y="2536257"/>
                <a:ext cx="1706621" cy="6730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8791AB-CC37-7E72-5BE5-BE82232184F4}"/>
                  </a:ext>
                </a:extLst>
              </p:cNvPr>
              <p:cNvSpPr txBox="1"/>
              <p:nvPr/>
            </p:nvSpPr>
            <p:spPr>
              <a:xfrm>
                <a:off x="9846331" y="3712625"/>
                <a:ext cx="1869358" cy="710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SG" sz="23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SG" sz="23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23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SG" sz="23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SG" sz="23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SG" sz="23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3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en-SG" sz="23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3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8791AB-CC37-7E72-5BE5-BE8223218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331" y="3712625"/>
                <a:ext cx="1869358" cy="710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201;p10">
            <a:extLst>
              <a:ext uri="{FF2B5EF4-FFF2-40B4-BE49-F238E27FC236}">
                <a16:creationId xmlns:a16="http://schemas.microsoft.com/office/drawing/2014/main" id="{E492F1B1-9510-3793-AA21-E225DBFF398D}"/>
              </a:ext>
            </a:extLst>
          </p:cNvPr>
          <p:cNvSpPr txBox="1"/>
          <p:nvPr/>
        </p:nvSpPr>
        <p:spPr>
          <a:xfrm>
            <a:off x="508000" y="1703060"/>
            <a:ext cx="8544560" cy="44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SG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 energy of the system consists of kinetic and potential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A68BD5-7A3B-8020-5303-DE448D8C8F7E}"/>
                  </a:ext>
                </a:extLst>
              </p:cNvPr>
              <p:cNvSpPr txBox="1"/>
              <p:nvPr/>
            </p:nvSpPr>
            <p:spPr>
              <a:xfrm>
                <a:off x="4869640" y="2455395"/>
                <a:ext cx="2030620" cy="710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A68BD5-7A3B-8020-5303-DE448D8C8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640" y="2455395"/>
                <a:ext cx="2030620" cy="710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48327B-63B4-B81A-B165-C00E21929C08}"/>
              </a:ext>
            </a:extLst>
          </p:cNvPr>
          <p:cNvCxnSpPr/>
          <p:nvPr/>
        </p:nvCxnSpPr>
        <p:spPr>
          <a:xfrm>
            <a:off x="5466080" y="2149296"/>
            <a:ext cx="81280" cy="30609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2D0071-FDA3-F0D7-5FE7-55E1FDC47F7F}"/>
              </a:ext>
            </a:extLst>
          </p:cNvPr>
          <p:cNvCxnSpPr>
            <a:cxnSpLocks/>
          </p:cNvCxnSpPr>
          <p:nvPr/>
        </p:nvCxnSpPr>
        <p:spPr>
          <a:xfrm flipH="1">
            <a:off x="6492240" y="2149296"/>
            <a:ext cx="254000" cy="38696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9CE02D-FD98-474D-905B-84ABC1ED133D}"/>
                  </a:ext>
                </a:extLst>
              </p:cNvPr>
              <p:cNvSpPr txBox="1"/>
              <p:nvPr/>
            </p:nvSpPr>
            <p:spPr>
              <a:xfrm>
                <a:off x="4625800" y="3471688"/>
                <a:ext cx="2761910" cy="710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m:rPr>
                          <m:sty m:val="p"/>
                        </m:rPr>
                        <a:rPr lang="en-SG" sz="23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SG" sz="23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sty m:val="p"/>
                        </m:rPr>
                        <a:rPr lang="en-SG" sz="23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3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9CE02D-FD98-474D-905B-84ABC1ED1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800" y="3471688"/>
                <a:ext cx="2761910" cy="710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62D87-8F29-8B21-AA40-A739AF3CD0B1}"/>
                  </a:ext>
                </a:extLst>
              </p:cNvPr>
              <p:cNvSpPr txBox="1"/>
              <p:nvPr/>
            </p:nvSpPr>
            <p:spPr>
              <a:xfrm>
                <a:off x="4172639" y="4629928"/>
                <a:ext cx="4239879" cy="8338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7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SG" sz="27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SG" sz="270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SG" sz="27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sty m:val="p"/>
                        </m:rPr>
                        <a:rPr lang="en-SG" sz="27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62D87-8F29-8B21-AA40-A739AF3CD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39" y="4629928"/>
                <a:ext cx="4239879" cy="8338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EDCB264-0B9D-A95A-95C9-A104F3CA864D}"/>
              </a:ext>
            </a:extLst>
          </p:cNvPr>
          <p:cNvSpPr/>
          <p:nvPr/>
        </p:nvSpPr>
        <p:spPr>
          <a:xfrm>
            <a:off x="3891280" y="4422819"/>
            <a:ext cx="4846320" cy="1297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Google Shape;201;p10">
            <a:extLst>
              <a:ext uri="{FF2B5EF4-FFF2-40B4-BE49-F238E27FC236}">
                <a16:creationId xmlns:a16="http://schemas.microsoft.com/office/drawing/2014/main" id="{D84C0CB5-92E5-9133-7632-41733EBEDAB5}"/>
              </a:ext>
            </a:extLst>
          </p:cNvPr>
          <p:cNvSpPr txBox="1"/>
          <p:nvPr/>
        </p:nvSpPr>
        <p:spPr>
          <a:xfrm>
            <a:off x="786109" y="4533242"/>
            <a:ext cx="265176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SG" sz="29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Schrödinger’s equation</a:t>
            </a:r>
          </a:p>
        </p:txBody>
      </p:sp>
    </p:spTree>
    <p:extLst>
      <p:ext uri="{BB962C8B-B14F-4D97-AF65-F5344CB8AC3E}">
        <p14:creationId xmlns:p14="http://schemas.microsoft.com/office/powerpoint/2010/main" val="689828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Wave mechanics for a quantum particle</a:t>
            </a:r>
            <a:endParaRPr sz="4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21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62D87-8F29-8B21-AA40-A739AF3CD0B1}"/>
                  </a:ext>
                </a:extLst>
              </p:cNvPr>
              <p:cNvSpPr txBox="1"/>
              <p:nvPr/>
            </p:nvSpPr>
            <p:spPr>
              <a:xfrm>
                <a:off x="4172639" y="1947688"/>
                <a:ext cx="4239879" cy="8338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7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SG" sz="27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SG" sz="270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SG" sz="27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sty m:val="p"/>
                        </m:rPr>
                        <a:rPr lang="en-SG" sz="27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62D87-8F29-8B21-AA40-A739AF3CD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39" y="1947688"/>
                <a:ext cx="4239879" cy="8338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EDCB264-0B9D-A95A-95C9-A104F3CA864D}"/>
              </a:ext>
            </a:extLst>
          </p:cNvPr>
          <p:cNvSpPr/>
          <p:nvPr/>
        </p:nvSpPr>
        <p:spPr>
          <a:xfrm>
            <a:off x="3891280" y="1740579"/>
            <a:ext cx="4846320" cy="1297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Google Shape;201;p10">
            <a:extLst>
              <a:ext uri="{FF2B5EF4-FFF2-40B4-BE49-F238E27FC236}">
                <a16:creationId xmlns:a16="http://schemas.microsoft.com/office/drawing/2014/main" id="{D84C0CB5-92E5-9133-7632-41733EBEDAB5}"/>
              </a:ext>
            </a:extLst>
          </p:cNvPr>
          <p:cNvSpPr txBox="1"/>
          <p:nvPr/>
        </p:nvSpPr>
        <p:spPr>
          <a:xfrm>
            <a:off x="786109" y="1851002"/>
            <a:ext cx="265176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SG" sz="29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Schrödinger’s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7DEACF-1729-B9FD-F5EF-3A3DC4799F86}"/>
                  </a:ext>
                </a:extLst>
              </p:cNvPr>
              <p:cNvSpPr txBox="1"/>
              <p:nvPr/>
            </p:nvSpPr>
            <p:spPr>
              <a:xfrm>
                <a:off x="1063412" y="3537081"/>
                <a:ext cx="8766824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SG" sz="27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2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 </a:t>
                </a:r>
                <a:r>
                  <a:rPr lang="en-SG" sz="2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 device that encodes mechanical information of a particle</a:t>
                </a:r>
                <a:endParaRPr 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7DEACF-1729-B9FD-F5EF-3A3DC4799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12" y="3537081"/>
                <a:ext cx="8766824" cy="415498"/>
              </a:xfrm>
              <a:prstGeom prst="rect">
                <a:avLst/>
              </a:prstGeom>
              <a:blipFill>
                <a:blip r:embed="rId4"/>
                <a:stretch>
                  <a:fillRect t="-26471" r="-1390" b="-5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2AC519-563B-293B-9E38-46DBC56A28A0}"/>
                  </a:ext>
                </a:extLst>
              </p:cNvPr>
              <p:cNvSpPr txBox="1"/>
              <p:nvPr/>
            </p:nvSpPr>
            <p:spPr>
              <a:xfrm>
                <a:off x="1016037" y="4653813"/>
                <a:ext cx="6313203" cy="8726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SG" sz="27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solution of the SE </a:t>
                </a:r>
                <a:r>
                  <a:rPr lang="en-SG" sz="2700" b="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14:m>
                  <m:oMath xmlns:m="http://schemas.openxmlformats.org/officeDocument/2006/math">
                    <m:r>
                      <a:rPr lang="en-SG" sz="27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SG" sz="27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SG" sz="27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7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SG" sz="27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SG" sz="27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7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SG" sz="27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SG" sz="27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SG" sz="27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SG" sz="27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br>
                  <a:rPr lang="en-SG" sz="27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</a:rPr>
                </a:br>
                <a:r>
                  <a:rPr lang="en-SG" sz="27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</a:rPr>
                  <a:t>                                                       </a:t>
                </a:r>
                <a14:m>
                  <m:oMath xmlns:m="http://schemas.openxmlformats.org/officeDocument/2006/math"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2AC519-563B-293B-9E38-46DBC56A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37" y="4653813"/>
                <a:ext cx="6313203" cy="872675"/>
              </a:xfrm>
              <a:prstGeom prst="rect">
                <a:avLst/>
              </a:prstGeom>
              <a:blipFill>
                <a:blip r:embed="rId5"/>
                <a:stretch>
                  <a:fillRect l="-3285" t="-76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E582E1-8338-7AD4-D9C3-B53122B33543}"/>
                  </a:ext>
                </a:extLst>
              </p:cNvPr>
              <p:cNvSpPr txBox="1"/>
              <p:nvPr/>
            </p:nvSpPr>
            <p:spPr>
              <a:xfrm>
                <a:off x="8905470" y="4491847"/>
                <a:ext cx="1901931" cy="662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E582E1-8338-7AD4-D9C3-B53122B33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470" y="4491847"/>
                <a:ext cx="1901931" cy="662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761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Wave mechanics for a quantum particle</a:t>
            </a:r>
            <a:endParaRPr sz="4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22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62D87-8F29-8B21-AA40-A739AF3CD0B1}"/>
                  </a:ext>
                </a:extLst>
              </p:cNvPr>
              <p:cNvSpPr txBox="1"/>
              <p:nvPr/>
            </p:nvSpPr>
            <p:spPr>
              <a:xfrm>
                <a:off x="1104319" y="2774124"/>
                <a:ext cx="4239879" cy="8338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7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SG" sz="27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SG" sz="270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SG" sz="27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sty m:val="p"/>
                        </m:rPr>
                        <a:rPr lang="en-SG" sz="27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62D87-8F29-8B21-AA40-A739AF3CD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19" y="2774124"/>
                <a:ext cx="4239879" cy="8338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EDCB264-0B9D-A95A-95C9-A104F3CA864D}"/>
              </a:ext>
            </a:extLst>
          </p:cNvPr>
          <p:cNvSpPr/>
          <p:nvPr/>
        </p:nvSpPr>
        <p:spPr>
          <a:xfrm>
            <a:off x="1023836" y="2567015"/>
            <a:ext cx="4482884" cy="1297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AC519-563B-293B-9E38-46DBC56A28A0}"/>
              </a:ext>
            </a:extLst>
          </p:cNvPr>
          <p:cNvSpPr txBox="1"/>
          <p:nvPr/>
        </p:nvSpPr>
        <p:spPr>
          <a:xfrm>
            <a:off x="751997" y="1780128"/>
            <a:ext cx="10849124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SG" sz="27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worthy digression: The linear combination of the solution is also a solution!</a:t>
            </a:r>
            <a:endParaRPr 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84D0F5-B83C-D89B-001B-81B9EDAEAF42}"/>
                  </a:ext>
                </a:extLst>
              </p:cNvPr>
              <p:cNvSpPr txBox="1"/>
              <p:nvPr/>
            </p:nvSpPr>
            <p:spPr>
              <a:xfrm>
                <a:off x="3832103" y="4099311"/>
                <a:ext cx="4914615" cy="1082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9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sz="29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SG" sz="2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G" sz="29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9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SG" sz="29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SG" sz="29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9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sz="29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SG" sz="29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SG" sz="29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29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SG" sz="29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SG" sz="29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SG" sz="29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SG" sz="29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29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SG" sz="29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SG" sz="29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29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84D0F5-B83C-D89B-001B-81B9EDAEA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103" y="4099311"/>
                <a:ext cx="4914615" cy="10829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3DAD571-98B1-4F87-D6E3-A81A62760C97}"/>
              </a:ext>
            </a:extLst>
          </p:cNvPr>
          <p:cNvSpPr txBox="1"/>
          <p:nvPr/>
        </p:nvSpPr>
        <p:spPr>
          <a:xfrm>
            <a:off x="1023836" y="5525354"/>
            <a:ext cx="746876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7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this </a:t>
            </a:r>
            <a:r>
              <a:rPr lang="en-SG" sz="27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Fourier series</a:t>
            </a:r>
            <a:r>
              <a:rPr lang="en-SG" sz="27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can be made into </a:t>
            </a:r>
            <a:r>
              <a:rPr lang="en-SG" sz="27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anything</a:t>
            </a:r>
            <a:r>
              <a:rPr lang="en-SG" sz="27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r>
              <a:rPr lang="en-SG" sz="27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 Ervin’s article on Fourier series.</a:t>
            </a:r>
            <a:endParaRPr lang="en-US" sz="27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0C6A87-8A38-FC0A-B8A4-FDAFC8EA0854}"/>
                  </a:ext>
                </a:extLst>
              </p:cNvPr>
              <p:cNvSpPr txBox="1"/>
              <p:nvPr/>
            </p:nvSpPr>
            <p:spPr>
              <a:xfrm>
                <a:off x="6176559" y="2993821"/>
                <a:ext cx="4793556" cy="443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SG" sz="27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solution:</a:t>
                </a:r>
                <a14:m>
                  <m:oMath xmlns:m="http://schemas.openxmlformats.org/officeDocument/2006/math">
                    <m:r>
                      <a:rPr lang="en-SG" sz="27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SG" sz="27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SG" sz="27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7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SG" sz="27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SG" sz="27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7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SG" sz="27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SG" sz="27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SG" sz="27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SG" sz="27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0C6A87-8A38-FC0A-B8A4-FDAFC8EA0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559" y="2993821"/>
                <a:ext cx="4793556" cy="443648"/>
              </a:xfrm>
              <a:prstGeom prst="rect">
                <a:avLst/>
              </a:prstGeom>
              <a:blipFill>
                <a:blip r:embed="rId5"/>
                <a:stretch>
                  <a:fillRect l="-4320" t="-15068" b="-465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8367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Wave mechanics for a quantum particle</a:t>
            </a:r>
            <a:endParaRPr sz="4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23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62D87-8F29-8B21-AA40-A739AF3CD0B1}"/>
                  </a:ext>
                </a:extLst>
              </p:cNvPr>
              <p:cNvSpPr txBox="1"/>
              <p:nvPr/>
            </p:nvSpPr>
            <p:spPr>
              <a:xfrm>
                <a:off x="1724079" y="1734328"/>
                <a:ext cx="4239879" cy="8338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7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SG" sz="27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SG" sz="270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SG" sz="27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SG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sty m:val="p"/>
                        </m:rPr>
                        <a:rPr lang="en-SG" sz="27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762D87-8F29-8B21-AA40-A739AF3CD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079" y="1734328"/>
                <a:ext cx="4239879" cy="8338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EDCB264-0B9D-A95A-95C9-A104F3CA864D}"/>
              </a:ext>
            </a:extLst>
          </p:cNvPr>
          <p:cNvSpPr/>
          <p:nvPr/>
        </p:nvSpPr>
        <p:spPr>
          <a:xfrm>
            <a:off x="1605280" y="1527219"/>
            <a:ext cx="4612640" cy="12972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Google Shape;201;p10">
            <a:extLst>
              <a:ext uri="{FF2B5EF4-FFF2-40B4-BE49-F238E27FC236}">
                <a16:creationId xmlns:a16="http://schemas.microsoft.com/office/drawing/2014/main" id="{D84C0CB5-92E5-9133-7632-41733EBEDAB5}"/>
              </a:ext>
            </a:extLst>
          </p:cNvPr>
          <p:cNvSpPr txBox="1"/>
          <p:nvPr/>
        </p:nvSpPr>
        <p:spPr>
          <a:xfrm>
            <a:off x="786109" y="1851002"/>
            <a:ext cx="890291" cy="53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SG" sz="29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2AC519-563B-293B-9E38-46DBC56A28A0}"/>
                  </a:ext>
                </a:extLst>
              </p:cNvPr>
              <p:cNvSpPr txBox="1"/>
              <p:nvPr/>
            </p:nvSpPr>
            <p:spPr>
              <a:xfrm>
                <a:off x="1016037" y="3129823"/>
                <a:ext cx="6774483" cy="443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SG" sz="27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solution:</a:t>
                </a:r>
                <a14:m>
                  <m:oMath xmlns:m="http://schemas.openxmlformats.org/officeDocument/2006/math">
                    <m:r>
                      <a:rPr lang="en-SG" sz="27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SG" sz="27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SG" sz="27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7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SG" sz="27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SG" sz="27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7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SG" sz="27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SG" sz="27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SG" sz="27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SG" sz="27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2AC519-563B-293B-9E38-46DBC56A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37" y="3129823"/>
                <a:ext cx="6774483" cy="443648"/>
              </a:xfrm>
              <a:prstGeom prst="rect">
                <a:avLst/>
              </a:prstGeom>
              <a:blipFill>
                <a:blip r:embed="rId4"/>
                <a:stretch>
                  <a:fillRect l="-3060" t="-15068" b="-465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3629CE6-E9D1-7118-621B-F45D86AE537C}"/>
              </a:ext>
            </a:extLst>
          </p:cNvPr>
          <p:cNvSpPr txBox="1"/>
          <p:nvPr/>
        </p:nvSpPr>
        <p:spPr>
          <a:xfrm>
            <a:off x="1016037" y="4034063"/>
            <a:ext cx="328295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SG" sz="27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Putting thi</a:t>
            </a:r>
            <a:r>
              <a:rPr lang="en-SG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into the SE,</a:t>
            </a:r>
            <a:endParaRPr 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BA6764-F432-3BE5-F014-FD671A9AC5DD}"/>
                  </a:ext>
                </a:extLst>
              </p:cNvPr>
              <p:cNvSpPr txBox="1"/>
              <p:nvPr/>
            </p:nvSpPr>
            <p:spPr>
              <a:xfrm>
                <a:off x="1006821" y="4538488"/>
                <a:ext cx="8364790" cy="8338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7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d>
                        <m:dPr>
                          <m:ctrlP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sSup>
                        <m:sSupPr>
                          <m:ctrlP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 =−</m:t>
                      </m:r>
                      <m:f>
                        <m:fPr>
                          <m:ctrlP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SG" sz="27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SG" sz="270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SG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SG" sz="27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BA6764-F432-3BE5-F014-FD671A9AC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21" y="4538488"/>
                <a:ext cx="8364790" cy="8338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D42738-4B53-B143-A62F-F3854BA7D02B}"/>
                  </a:ext>
                </a:extLst>
              </p:cNvPr>
              <p:cNvSpPr txBox="1"/>
              <p:nvPr/>
            </p:nvSpPr>
            <p:spPr>
              <a:xfrm>
                <a:off x="2319974" y="5729701"/>
                <a:ext cx="5001690" cy="8338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 =−</m:t>
                      </m:r>
                      <m:f>
                        <m:fPr>
                          <m:ctrlP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SG" sz="27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SG" sz="270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SG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D42738-4B53-B143-A62F-F3854BA7D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9974" y="5729701"/>
                <a:ext cx="5001690" cy="8338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201;p10">
            <a:extLst>
              <a:ext uri="{FF2B5EF4-FFF2-40B4-BE49-F238E27FC236}">
                <a16:creationId xmlns:a16="http://schemas.microsoft.com/office/drawing/2014/main" id="{B1C86D07-897C-A0ED-6C2F-A2EA369DA299}"/>
              </a:ext>
            </a:extLst>
          </p:cNvPr>
          <p:cNvSpPr txBox="1"/>
          <p:nvPr/>
        </p:nvSpPr>
        <p:spPr>
          <a:xfrm>
            <a:off x="7790520" y="5682962"/>
            <a:ext cx="4034335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SG" sz="29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Time independent Schrödinger’s equation</a:t>
            </a:r>
          </a:p>
        </p:txBody>
      </p:sp>
    </p:spTree>
    <p:extLst>
      <p:ext uri="{BB962C8B-B14F-4D97-AF65-F5344CB8AC3E}">
        <p14:creationId xmlns:p14="http://schemas.microsoft.com/office/powerpoint/2010/main" val="365229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Wave mechanics for a quantum particle</a:t>
            </a:r>
            <a:endParaRPr sz="4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24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D42738-4B53-B143-A62F-F3854BA7D02B}"/>
                  </a:ext>
                </a:extLst>
              </p:cNvPr>
              <p:cNvSpPr txBox="1"/>
              <p:nvPr/>
            </p:nvSpPr>
            <p:spPr>
              <a:xfrm>
                <a:off x="5063172" y="1809896"/>
                <a:ext cx="5356018" cy="895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9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SG" sz="29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9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SG" sz="290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SG" sz="2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SG" sz="29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9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9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29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9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9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9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9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SG" sz="29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9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SG" sz="29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9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9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9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D42738-4B53-B143-A62F-F3854BA7D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172" y="1809896"/>
                <a:ext cx="5356018" cy="8955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201;p10">
            <a:extLst>
              <a:ext uri="{FF2B5EF4-FFF2-40B4-BE49-F238E27FC236}">
                <a16:creationId xmlns:a16="http://schemas.microsoft.com/office/drawing/2014/main" id="{B1C86D07-897C-A0ED-6C2F-A2EA369DA299}"/>
              </a:ext>
            </a:extLst>
          </p:cNvPr>
          <p:cNvSpPr txBox="1"/>
          <p:nvPr/>
        </p:nvSpPr>
        <p:spPr>
          <a:xfrm>
            <a:off x="609600" y="1827935"/>
            <a:ext cx="4034335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SG" sz="29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Time independent Schrödinger’s equation</a:t>
            </a:r>
          </a:p>
        </p:txBody>
      </p:sp>
      <p:sp>
        <p:nvSpPr>
          <p:cNvPr id="8" name="Google Shape;201;p10">
            <a:extLst>
              <a:ext uri="{FF2B5EF4-FFF2-40B4-BE49-F238E27FC236}">
                <a16:creationId xmlns:a16="http://schemas.microsoft.com/office/drawing/2014/main" id="{49740AA7-E871-3F01-366E-9BFA39740579}"/>
              </a:ext>
            </a:extLst>
          </p:cNvPr>
          <p:cNvSpPr txBox="1"/>
          <p:nvPr/>
        </p:nvSpPr>
        <p:spPr>
          <a:xfrm>
            <a:off x="813952" y="3377163"/>
            <a:ext cx="10096500" cy="75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SG" sz="43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r>
              <a:rPr lang="en-SG" sz="43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			?			</a:t>
            </a:r>
            <a:r>
              <a:rPr lang="en-SG" sz="4300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r>
              <a:rPr lang="en-SG" sz="43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SG" sz="43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9" name="Google Shape;201;p10">
            <a:extLst>
              <a:ext uri="{FF2B5EF4-FFF2-40B4-BE49-F238E27FC236}">
                <a16:creationId xmlns:a16="http://schemas.microsoft.com/office/drawing/2014/main" id="{C157E938-ADC2-32F2-CDAA-765C3C0BDCF0}"/>
              </a:ext>
            </a:extLst>
          </p:cNvPr>
          <p:cNvSpPr txBox="1"/>
          <p:nvPr/>
        </p:nvSpPr>
        <p:spPr>
          <a:xfrm>
            <a:off x="3363311" y="4131175"/>
            <a:ext cx="2269484" cy="143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SG" sz="29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What do we get in solving the 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201;p10">
                <a:extLst>
                  <a:ext uri="{FF2B5EF4-FFF2-40B4-BE49-F238E27FC236}">
                    <a16:creationId xmlns:a16="http://schemas.microsoft.com/office/drawing/2014/main" id="{2AF589F5-B550-6894-7CC2-A1D95E786BA0}"/>
                  </a:ext>
                </a:extLst>
              </p:cNvPr>
              <p:cNvSpPr txBox="1"/>
              <p:nvPr/>
            </p:nvSpPr>
            <p:spPr>
              <a:xfrm>
                <a:off x="6264112" y="4087379"/>
                <a:ext cx="1955094" cy="14311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ctr"/>
                <a:r>
                  <a:rPr lang="en-SG" sz="2900" dirty="0">
                    <a:solidFill>
                      <a:schemeClr val="accent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What is </a:t>
                </a:r>
                <a14:m>
                  <m:oMath xmlns:m="http://schemas.openxmlformats.org/officeDocument/2006/math">
                    <m:r>
                      <a:rPr lang="en-SG" sz="29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SG" sz="29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29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29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2900" dirty="0">
                    <a:solidFill>
                      <a:schemeClr val="accent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actually?</a:t>
                </a:r>
              </a:p>
            </p:txBody>
          </p:sp>
        </mc:Choice>
        <mc:Fallback xmlns="">
          <p:sp>
            <p:nvSpPr>
              <p:cNvPr id="10" name="Google Shape;201;p10">
                <a:extLst>
                  <a:ext uri="{FF2B5EF4-FFF2-40B4-BE49-F238E27FC236}">
                    <a16:creationId xmlns:a16="http://schemas.microsoft.com/office/drawing/2014/main" id="{2AF589F5-B550-6894-7CC2-A1D95E786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112" y="4087379"/>
                <a:ext cx="1955094" cy="1431121"/>
              </a:xfrm>
              <a:prstGeom prst="rect">
                <a:avLst/>
              </a:prstGeom>
              <a:blipFill>
                <a:blip r:embed="rId4"/>
                <a:stretch>
                  <a:fillRect t="-4701" b="-115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Google Shape;201;p10">
            <a:extLst>
              <a:ext uri="{FF2B5EF4-FFF2-40B4-BE49-F238E27FC236}">
                <a16:creationId xmlns:a16="http://schemas.microsoft.com/office/drawing/2014/main" id="{948498FD-C194-7FAB-9A44-0276705C5021}"/>
              </a:ext>
            </a:extLst>
          </p:cNvPr>
          <p:cNvSpPr txBox="1"/>
          <p:nvPr/>
        </p:nvSpPr>
        <p:spPr>
          <a:xfrm>
            <a:off x="8843463" y="4131175"/>
            <a:ext cx="2615847" cy="1431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SG" sz="29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Is Schrödinger  correct?</a:t>
            </a:r>
          </a:p>
          <a:p>
            <a:pPr lvl="0" algn="ctr"/>
            <a:r>
              <a:rPr lang="en-SG" sz="29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How we know?</a:t>
            </a:r>
          </a:p>
        </p:txBody>
      </p:sp>
      <p:sp>
        <p:nvSpPr>
          <p:cNvPr id="15" name="Google Shape;201;p10">
            <a:extLst>
              <a:ext uri="{FF2B5EF4-FFF2-40B4-BE49-F238E27FC236}">
                <a16:creationId xmlns:a16="http://schemas.microsoft.com/office/drawing/2014/main" id="{0B35C8EA-CE3F-1805-AAAB-0AB0E1AB757A}"/>
              </a:ext>
            </a:extLst>
          </p:cNvPr>
          <p:cNvSpPr txBox="1"/>
          <p:nvPr/>
        </p:nvSpPr>
        <p:spPr>
          <a:xfrm>
            <a:off x="609600" y="4090625"/>
            <a:ext cx="2269485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SG" sz="29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How do we solve the SE?</a:t>
            </a:r>
          </a:p>
        </p:txBody>
      </p:sp>
    </p:spTree>
    <p:extLst>
      <p:ext uri="{BB962C8B-B14F-4D97-AF65-F5344CB8AC3E}">
        <p14:creationId xmlns:p14="http://schemas.microsoft.com/office/powerpoint/2010/main" val="181188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Wave mechanics for a quantum particle</a:t>
            </a:r>
            <a:endParaRPr sz="4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25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D42738-4B53-B143-A62F-F3854BA7D02B}"/>
                  </a:ext>
                </a:extLst>
              </p:cNvPr>
              <p:cNvSpPr txBox="1"/>
              <p:nvPr/>
            </p:nvSpPr>
            <p:spPr>
              <a:xfrm>
                <a:off x="5083954" y="1903415"/>
                <a:ext cx="5001690" cy="8338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SG" sz="27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SG" sz="270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SG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7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7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SG" sz="27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7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7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D42738-4B53-B143-A62F-F3854BA7D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954" y="1903415"/>
                <a:ext cx="5001690" cy="8338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201;p10">
            <a:extLst>
              <a:ext uri="{FF2B5EF4-FFF2-40B4-BE49-F238E27FC236}">
                <a16:creationId xmlns:a16="http://schemas.microsoft.com/office/drawing/2014/main" id="{B1C86D07-897C-A0ED-6C2F-A2EA369DA299}"/>
              </a:ext>
            </a:extLst>
          </p:cNvPr>
          <p:cNvSpPr txBox="1"/>
          <p:nvPr/>
        </p:nvSpPr>
        <p:spPr>
          <a:xfrm>
            <a:off x="609600" y="1827935"/>
            <a:ext cx="4034335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SG" sz="29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Time independent Schrödinger’s equation</a:t>
            </a:r>
          </a:p>
        </p:txBody>
      </p:sp>
      <p:sp>
        <p:nvSpPr>
          <p:cNvPr id="2" name="Google Shape;201;p10">
            <a:extLst>
              <a:ext uri="{FF2B5EF4-FFF2-40B4-BE49-F238E27FC236}">
                <a16:creationId xmlns:a16="http://schemas.microsoft.com/office/drawing/2014/main" id="{CB465AB9-E41F-FA46-9F07-38956C2DD0DD}"/>
              </a:ext>
            </a:extLst>
          </p:cNvPr>
          <p:cNvSpPr txBox="1"/>
          <p:nvPr/>
        </p:nvSpPr>
        <p:spPr>
          <a:xfrm>
            <a:off x="563769" y="5273896"/>
            <a:ext cx="8860786" cy="53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SG" sz="290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Q: What do we get in solving the SE?</a:t>
            </a:r>
          </a:p>
        </p:txBody>
      </p:sp>
      <p:sp>
        <p:nvSpPr>
          <p:cNvPr id="5" name="Google Shape;201;p10">
            <a:extLst>
              <a:ext uri="{FF2B5EF4-FFF2-40B4-BE49-F238E27FC236}">
                <a16:creationId xmlns:a16="http://schemas.microsoft.com/office/drawing/2014/main" id="{7DA375EE-A7A3-B29B-FD44-B4685130023B}"/>
              </a:ext>
            </a:extLst>
          </p:cNvPr>
          <p:cNvSpPr txBox="1"/>
          <p:nvPr/>
        </p:nvSpPr>
        <p:spPr>
          <a:xfrm>
            <a:off x="563771" y="3408087"/>
            <a:ext cx="5348656" cy="53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SG" sz="29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Q: How do we solve the SE?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201;p10">
                <a:extLst>
                  <a:ext uri="{FF2B5EF4-FFF2-40B4-BE49-F238E27FC236}">
                    <a16:creationId xmlns:a16="http://schemas.microsoft.com/office/drawing/2014/main" id="{6B8579C3-5222-97AD-7835-80B02857C8D0}"/>
                  </a:ext>
                </a:extLst>
              </p:cNvPr>
              <p:cNvSpPr txBox="1"/>
              <p:nvPr/>
            </p:nvSpPr>
            <p:spPr>
              <a:xfrm>
                <a:off x="563770" y="3950185"/>
                <a:ext cx="11167565" cy="9848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/>
                <a:r>
                  <a:rPr lang="en-SG" sz="2900" dirty="0">
                    <a:solidFill>
                      <a:schemeClr val="bg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A: The SE is really a differential equation. To solve, we need to know the </a:t>
                </a:r>
                <a:br>
                  <a:rPr lang="en-SG" sz="2900" dirty="0">
                    <a:solidFill>
                      <a:schemeClr val="bg2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SG" sz="2900" dirty="0">
                    <a:solidFill>
                      <a:schemeClr val="bg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potential energy </a:t>
                </a:r>
                <a14:m>
                  <m:oMath xmlns:m="http://schemas.openxmlformats.org/officeDocument/2006/math">
                    <m:r>
                      <a:rPr lang="en-SG" sz="29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𝑉</m:t>
                    </m:r>
                    <m:d>
                      <m:dPr>
                        <m:ctrlPr>
                          <a:rPr lang="en-SG" sz="29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SG" sz="29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𝑥</m:t>
                        </m:r>
                      </m:e>
                    </m:d>
                  </m:oMath>
                </a14:m>
                <a:r>
                  <a:rPr lang="en-SG" sz="2900" dirty="0">
                    <a:solidFill>
                      <a:schemeClr val="bg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boundary conditions. </a:t>
                </a:r>
              </a:p>
            </p:txBody>
          </p:sp>
        </mc:Choice>
        <mc:Fallback xmlns="">
          <p:sp>
            <p:nvSpPr>
              <p:cNvPr id="12" name="Google Shape;201;p10">
                <a:extLst>
                  <a:ext uri="{FF2B5EF4-FFF2-40B4-BE49-F238E27FC236}">
                    <a16:creationId xmlns:a16="http://schemas.microsoft.com/office/drawing/2014/main" id="{6B8579C3-5222-97AD-7835-80B02857C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70" y="3950185"/>
                <a:ext cx="11167565" cy="984845"/>
              </a:xfrm>
              <a:prstGeom prst="rect">
                <a:avLst/>
              </a:prstGeom>
              <a:blipFill>
                <a:blip r:embed="rId4"/>
                <a:stretch>
                  <a:fillRect l="-1146" t="-6173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201;p10">
                <a:extLst>
                  <a:ext uri="{FF2B5EF4-FFF2-40B4-BE49-F238E27FC236}">
                    <a16:creationId xmlns:a16="http://schemas.microsoft.com/office/drawing/2014/main" id="{A3FBB199-F6D7-EDCE-8493-D48CB5154662}"/>
                  </a:ext>
                </a:extLst>
              </p:cNvPr>
              <p:cNvSpPr txBox="1"/>
              <p:nvPr/>
            </p:nvSpPr>
            <p:spPr>
              <a:xfrm>
                <a:off x="601867" y="5852327"/>
                <a:ext cx="10880087" cy="538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/>
                <a:r>
                  <a:rPr lang="en-SG" sz="2900" dirty="0">
                    <a:solidFill>
                      <a:schemeClr val="accent6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A: We will get </a:t>
                </a:r>
                <a14:m>
                  <m:oMath xmlns:m="http://schemas.openxmlformats.org/officeDocument/2006/math">
                    <m:r>
                      <a:rPr lang="en-SG" sz="29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  <a:sym typeface="Calibri"/>
                      </a:rPr>
                      <m:t>𝜓</m:t>
                    </m:r>
                    <m:d>
                      <m:dPr>
                        <m:ctrlPr>
                          <a:rPr lang="en-SG" sz="29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SG" sz="29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𝑥</m:t>
                        </m:r>
                      </m:e>
                    </m:d>
                  </m:oMath>
                </a14:m>
                <a:r>
                  <a:rPr lang="en-SG" sz="2900" dirty="0">
                    <a:solidFill>
                      <a:schemeClr val="accent6">
                        <a:lumMod val="7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and the energy condition needed to satisfy the BC. </a:t>
                </a:r>
              </a:p>
            </p:txBody>
          </p:sp>
        </mc:Choice>
        <mc:Fallback xmlns="">
          <p:sp>
            <p:nvSpPr>
              <p:cNvPr id="13" name="Google Shape;201;p10">
                <a:extLst>
                  <a:ext uri="{FF2B5EF4-FFF2-40B4-BE49-F238E27FC236}">
                    <a16:creationId xmlns:a16="http://schemas.microsoft.com/office/drawing/2014/main" id="{A3FBB199-F6D7-EDCE-8493-D48CB5154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67" y="5852327"/>
                <a:ext cx="10880087" cy="538569"/>
              </a:xfrm>
              <a:prstGeom prst="rect">
                <a:avLst/>
              </a:prstGeom>
              <a:blipFill>
                <a:blip r:embed="rId5"/>
                <a:stretch>
                  <a:fillRect l="-1232" t="-11364" r="-672" b="-32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22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Wave mechanics for a quantum particle</a:t>
            </a:r>
            <a:endParaRPr sz="4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26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D42738-4B53-B143-A62F-F3854BA7D02B}"/>
                  </a:ext>
                </a:extLst>
              </p:cNvPr>
              <p:cNvSpPr txBox="1"/>
              <p:nvPr/>
            </p:nvSpPr>
            <p:spPr>
              <a:xfrm>
                <a:off x="5083954" y="1903415"/>
                <a:ext cx="5001690" cy="8338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7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SG" sz="27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8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SG" sz="270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SG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7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7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7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SG" sz="27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7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SG" sz="27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7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7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D42738-4B53-B143-A62F-F3854BA7D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954" y="1903415"/>
                <a:ext cx="5001690" cy="8338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201;p10">
            <a:extLst>
              <a:ext uri="{FF2B5EF4-FFF2-40B4-BE49-F238E27FC236}">
                <a16:creationId xmlns:a16="http://schemas.microsoft.com/office/drawing/2014/main" id="{B1C86D07-897C-A0ED-6C2F-A2EA369DA299}"/>
              </a:ext>
            </a:extLst>
          </p:cNvPr>
          <p:cNvSpPr txBox="1"/>
          <p:nvPr/>
        </p:nvSpPr>
        <p:spPr>
          <a:xfrm>
            <a:off x="609600" y="1827935"/>
            <a:ext cx="4034335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SG" sz="29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Time independent Schrödinger’s equation</a:t>
            </a:r>
          </a:p>
        </p:txBody>
      </p:sp>
      <p:sp>
        <p:nvSpPr>
          <p:cNvPr id="2" name="Google Shape;201;p10">
            <a:extLst>
              <a:ext uri="{FF2B5EF4-FFF2-40B4-BE49-F238E27FC236}">
                <a16:creationId xmlns:a16="http://schemas.microsoft.com/office/drawing/2014/main" id="{CB465AB9-E41F-FA46-9F07-38956C2DD0DD}"/>
              </a:ext>
            </a:extLst>
          </p:cNvPr>
          <p:cNvSpPr txBox="1"/>
          <p:nvPr/>
        </p:nvSpPr>
        <p:spPr>
          <a:xfrm>
            <a:off x="563769" y="5273896"/>
            <a:ext cx="8860786" cy="53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SG" sz="29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Q: Is Schrödinger correct? How we know?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201;p10">
                <a:extLst>
                  <a:ext uri="{FF2B5EF4-FFF2-40B4-BE49-F238E27FC236}">
                    <a16:creationId xmlns:a16="http://schemas.microsoft.com/office/drawing/2014/main" id="{7DA375EE-A7A3-B29B-FD44-B4685130023B}"/>
                  </a:ext>
                </a:extLst>
              </p:cNvPr>
              <p:cNvSpPr txBox="1"/>
              <p:nvPr/>
            </p:nvSpPr>
            <p:spPr>
              <a:xfrm>
                <a:off x="563771" y="3408087"/>
                <a:ext cx="5348656" cy="5385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/>
                <a:r>
                  <a:rPr lang="en-SG" sz="2900" dirty="0">
                    <a:solidFill>
                      <a:schemeClr val="accent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Q: What is </a:t>
                </a:r>
                <a14:m>
                  <m:oMath xmlns:m="http://schemas.openxmlformats.org/officeDocument/2006/math">
                    <m:r>
                      <a:rPr lang="en-SG" sz="29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SG" sz="29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29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29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2900" dirty="0">
                    <a:solidFill>
                      <a:schemeClr val="accent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actually?</a:t>
                </a:r>
              </a:p>
            </p:txBody>
          </p:sp>
        </mc:Choice>
        <mc:Fallback xmlns="">
          <p:sp>
            <p:nvSpPr>
              <p:cNvPr id="5" name="Google Shape;201;p10">
                <a:extLst>
                  <a:ext uri="{FF2B5EF4-FFF2-40B4-BE49-F238E27FC236}">
                    <a16:creationId xmlns:a16="http://schemas.microsoft.com/office/drawing/2014/main" id="{7DA375EE-A7A3-B29B-FD44-B46851300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71" y="3408087"/>
                <a:ext cx="5348656" cy="538569"/>
              </a:xfrm>
              <a:prstGeom prst="rect">
                <a:avLst/>
              </a:prstGeom>
              <a:blipFill>
                <a:blip r:embed="rId4"/>
                <a:stretch>
                  <a:fillRect l="-2392" t="-11364" b="-32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201;p10">
            <a:extLst>
              <a:ext uri="{FF2B5EF4-FFF2-40B4-BE49-F238E27FC236}">
                <a16:creationId xmlns:a16="http://schemas.microsoft.com/office/drawing/2014/main" id="{6B8579C3-5222-97AD-7835-80B02857C8D0}"/>
              </a:ext>
            </a:extLst>
          </p:cNvPr>
          <p:cNvSpPr txBox="1"/>
          <p:nvPr/>
        </p:nvSpPr>
        <p:spPr>
          <a:xfrm>
            <a:off x="563770" y="3950185"/>
            <a:ext cx="11167565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SG" sz="2900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A: Nobody knows for sure! But one can use it to get information on a </a:t>
            </a:r>
            <a:br>
              <a:rPr lang="en-SG" sz="2900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SG" sz="2900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    particle’s position, momentum and energy.</a:t>
            </a:r>
          </a:p>
        </p:txBody>
      </p:sp>
      <p:sp>
        <p:nvSpPr>
          <p:cNvPr id="13" name="Google Shape;201;p10">
            <a:extLst>
              <a:ext uri="{FF2B5EF4-FFF2-40B4-BE49-F238E27FC236}">
                <a16:creationId xmlns:a16="http://schemas.microsoft.com/office/drawing/2014/main" id="{A3FBB199-F6D7-EDCE-8493-D48CB5154662}"/>
              </a:ext>
            </a:extLst>
          </p:cNvPr>
          <p:cNvSpPr txBox="1"/>
          <p:nvPr/>
        </p:nvSpPr>
        <p:spPr>
          <a:xfrm>
            <a:off x="591477" y="5852327"/>
            <a:ext cx="11600524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SG" sz="29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A: </a:t>
            </a:r>
            <a:r>
              <a:rPr lang="en-SG" sz="29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Schrödinger</a:t>
            </a:r>
            <a:r>
              <a:rPr lang="en-SG" sz="29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derived the energy levels of the hydrogen and other atoms. His theory is also general enough to extend to non-atomic systems.  </a:t>
            </a:r>
          </a:p>
        </p:txBody>
      </p:sp>
    </p:spTree>
    <p:extLst>
      <p:ext uri="{BB962C8B-B14F-4D97-AF65-F5344CB8AC3E}">
        <p14:creationId xmlns:p14="http://schemas.microsoft.com/office/powerpoint/2010/main" val="46847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27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70CD2D-1F6C-0E12-3DE7-E80317776462}"/>
                  </a:ext>
                </a:extLst>
              </p:cNvPr>
              <p:cNvSpPr txBox="1"/>
              <p:nvPr/>
            </p:nvSpPr>
            <p:spPr>
              <a:xfrm>
                <a:off x="8330116" y="1543951"/>
                <a:ext cx="977704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9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9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𝑚𝑣𝑟</m:t>
                      </m:r>
                    </m:oMath>
                  </m:oMathPara>
                </a14:m>
                <a:endParaRPr lang="en-US" sz="19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70CD2D-1F6C-0E12-3DE7-E80317776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116" y="1543951"/>
                <a:ext cx="977704" cy="292388"/>
              </a:xfrm>
              <a:prstGeom prst="rect">
                <a:avLst/>
              </a:prstGeom>
              <a:blipFill>
                <a:blip r:embed="rId3"/>
                <a:stretch>
                  <a:fillRect l="-4969" r="-1863" b="-8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3F98F93-BFC0-4C9E-03CA-106ED16E6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08" y="1268928"/>
            <a:ext cx="10972801" cy="44340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AE375-0D5D-C473-2C8C-A6B4DEFD9D9E}"/>
                  </a:ext>
                </a:extLst>
              </p:cNvPr>
              <p:cNvSpPr txBox="1"/>
              <p:nvPr/>
            </p:nvSpPr>
            <p:spPr>
              <a:xfrm>
                <a:off x="1389095" y="5706021"/>
                <a:ext cx="9250802" cy="657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SG" sz="3100" b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en-SG" sz="31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:r>
                  <a:rPr lang="en-SG" sz="3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find</a:t>
                </a:r>
                <a:r>
                  <a:rPr lang="en-SG" sz="31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ing the particle in region </a:t>
                </a:r>
                <a:r>
                  <a:rPr lang="en-SG" sz="31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SG" sz="31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SG" sz="31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SG" sz="3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SG" sz="3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SG" sz="3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sSup>
                          <m:sSupPr>
                            <m:ctrlPr>
                              <a:rPr lang="en-SG" sz="3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SG" sz="31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SG" sz="3100" b="0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Ψ</m:t>
                                </m:r>
                              </m:e>
                            </m:d>
                          </m:e>
                          <m:sup>
                            <m:r>
                              <a:rPr lang="en-SG" sz="31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SG" sz="31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3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AE375-0D5D-C473-2C8C-A6B4DEFD9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095" y="5706021"/>
                <a:ext cx="9250802" cy="657424"/>
              </a:xfrm>
              <a:prstGeom prst="rect">
                <a:avLst/>
              </a:prstGeom>
              <a:blipFill>
                <a:blip r:embed="rId5"/>
                <a:stretch>
                  <a:fillRect l="-2637" t="-926" b="-268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42272B-5EBE-8D51-5780-196224309EDC}"/>
                  </a:ext>
                </a:extLst>
              </p:cNvPr>
              <p:cNvSpPr txBox="1"/>
              <p:nvPr/>
            </p:nvSpPr>
            <p:spPr>
              <a:xfrm>
                <a:off x="6167009" y="3901788"/>
                <a:ext cx="461665" cy="569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37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SG" sz="37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42272B-5EBE-8D51-5780-196224309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09" y="3901788"/>
                <a:ext cx="461665" cy="5693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201;p10">
                <a:extLst>
                  <a:ext uri="{FF2B5EF4-FFF2-40B4-BE49-F238E27FC236}">
                    <a16:creationId xmlns:a16="http://schemas.microsoft.com/office/drawing/2014/main" id="{805A8D8C-4494-55CE-4A40-7840BA44D33F}"/>
                  </a:ext>
                </a:extLst>
              </p:cNvPr>
              <p:cNvSpPr txBox="1"/>
              <p:nvPr/>
            </p:nvSpPr>
            <p:spPr>
              <a:xfrm>
                <a:off x="488815" y="617024"/>
                <a:ext cx="5348656" cy="5693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/>
                <a:r>
                  <a:rPr lang="en-SG" sz="3100" dirty="0">
                    <a:solidFill>
                      <a:schemeClr val="accent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Q: What is </a:t>
                </a:r>
                <a14:m>
                  <m:oMath xmlns:m="http://schemas.openxmlformats.org/officeDocument/2006/math">
                    <m:r>
                      <a:rPr lang="en-SG" sz="31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SG" sz="31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31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310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3100" dirty="0">
                    <a:solidFill>
                      <a:schemeClr val="accent4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actually?</a:t>
                </a:r>
              </a:p>
            </p:txBody>
          </p:sp>
        </mc:Choice>
        <mc:Fallback xmlns="">
          <p:sp>
            <p:nvSpPr>
              <p:cNvPr id="8" name="Google Shape;201;p10">
                <a:extLst>
                  <a:ext uri="{FF2B5EF4-FFF2-40B4-BE49-F238E27FC236}">
                    <a16:creationId xmlns:a16="http://schemas.microsoft.com/office/drawing/2014/main" id="{805A8D8C-4494-55CE-4A40-7840BA44D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15" y="617024"/>
                <a:ext cx="5348656" cy="569346"/>
              </a:xfrm>
              <a:prstGeom prst="rect">
                <a:avLst/>
              </a:prstGeom>
              <a:blipFill>
                <a:blip r:embed="rId7"/>
                <a:stretch>
                  <a:fillRect l="-2733" t="-12766" b="-329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284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Particle-in-a-box</a:t>
            </a:r>
            <a:endParaRPr sz="4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28</a:t>
            </a:fld>
            <a:endParaRPr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E3165C0-0153-CCB4-8849-87D5722A97F6}"/>
              </a:ext>
            </a:extLst>
          </p:cNvPr>
          <p:cNvCxnSpPr>
            <a:cxnSpLocks/>
          </p:cNvCxnSpPr>
          <p:nvPr/>
        </p:nvCxnSpPr>
        <p:spPr>
          <a:xfrm>
            <a:off x="243840" y="6246180"/>
            <a:ext cx="114210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523EAB-76BA-5240-8B09-189D1FBA7532}"/>
              </a:ext>
            </a:extLst>
          </p:cNvPr>
          <p:cNvCxnSpPr>
            <a:cxnSpLocks/>
          </p:cNvCxnSpPr>
          <p:nvPr/>
        </p:nvCxnSpPr>
        <p:spPr>
          <a:xfrm flipV="1">
            <a:off x="4081998" y="3296916"/>
            <a:ext cx="0" cy="295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CAA2CE-FB8B-B56F-3958-C13B51C12B81}"/>
              </a:ext>
            </a:extLst>
          </p:cNvPr>
          <p:cNvCxnSpPr/>
          <p:nvPr/>
        </p:nvCxnSpPr>
        <p:spPr>
          <a:xfrm flipV="1">
            <a:off x="4081998" y="3342856"/>
            <a:ext cx="0" cy="288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26561E-A271-ABED-27B5-871429523C7A}"/>
              </a:ext>
            </a:extLst>
          </p:cNvPr>
          <p:cNvCxnSpPr/>
          <p:nvPr/>
        </p:nvCxnSpPr>
        <p:spPr>
          <a:xfrm flipV="1">
            <a:off x="7565884" y="3368983"/>
            <a:ext cx="0" cy="288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DF6F20-1478-4CEE-F6EF-82575A5CDAB4}"/>
                  </a:ext>
                </a:extLst>
              </p:cNvPr>
              <p:cNvSpPr txBox="1"/>
              <p:nvPr/>
            </p:nvSpPr>
            <p:spPr>
              <a:xfrm>
                <a:off x="3978361" y="6337109"/>
                <a:ext cx="245260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3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BDF6F20-1478-4CEE-F6EF-82575A5CD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361" y="6337109"/>
                <a:ext cx="245260" cy="353943"/>
              </a:xfrm>
              <a:prstGeom prst="rect">
                <a:avLst/>
              </a:prstGeom>
              <a:blipFill>
                <a:blip r:embed="rId3"/>
                <a:stretch>
                  <a:fillRect l="-25000" r="-25000" b="-86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88F291-877E-AAFB-B8A1-7D0D601C1E4E}"/>
                  </a:ext>
                </a:extLst>
              </p:cNvPr>
              <p:cNvSpPr txBox="1"/>
              <p:nvPr/>
            </p:nvSpPr>
            <p:spPr>
              <a:xfrm>
                <a:off x="7464895" y="6364344"/>
                <a:ext cx="244874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3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88F291-877E-AAFB-B8A1-7D0D601C1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895" y="6364344"/>
                <a:ext cx="244874" cy="353943"/>
              </a:xfrm>
              <a:prstGeom prst="rect">
                <a:avLst/>
              </a:prstGeom>
              <a:blipFill>
                <a:blip r:embed="rId4"/>
                <a:stretch>
                  <a:fillRect l="-25000" r="-22500" b="-1034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BCFA7-4633-0B7E-B325-D86D28B4DFE0}"/>
                  </a:ext>
                </a:extLst>
              </p:cNvPr>
              <p:cNvSpPr txBox="1"/>
              <p:nvPr/>
            </p:nvSpPr>
            <p:spPr>
              <a:xfrm>
                <a:off x="11664846" y="5770352"/>
                <a:ext cx="247760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3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BCFA7-4633-0B7E-B325-D86D28B4D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4846" y="5770352"/>
                <a:ext cx="247760" cy="353943"/>
              </a:xfrm>
              <a:prstGeom prst="rect">
                <a:avLst/>
              </a:prstGeom>
              <a:blipFill>
                <a:blip r:embed="rId5"/>
                <a:stretch>
                  <a:fillRect l="-12500" r="-12500" b="-17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2A4852-7E74-541F-F90C-A2777AABD770}"/>
                  </a:ext>
                </a:extLst>
              </p:cNvPr>
              <p:cNvSpPr txBox="1"/>
              <p:nvPr/>
            </p:nvSpPr>
            <p:spPr>
              <a:xfrm>
                <a:off x="5508959" y="3793310"/>
                <a:ext cx="822469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3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2A4852-7E74-541F-F90C-A2777AABD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959" y="3793310"/>
                <a:ext cx="822469" cy="353943"/>
              </a:xfrm>
              <a:prstGeom prst="rect">
                <a:avLst/>
              </a:prstGeom>
              <a:blipFill>
                <a:blip r:embed="rId6"/>
                <a:stretch>
                  <a:fillRect l="-7407" r="-6667" b="-1034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84A33A-6DCF-31B2-D232-CD1E2A03EA24}"/>
                  </a:ext>
                </a:extLst>
              </p:cNvPr>
              <p:cNvSpPr txBox="1"/>
              <p:nvPr/>
            </p:nvSpPr>
            <p:spPr>
              <a:xfrm>
                <a:off x="2775759" y="3793310"/>
                <a:ext cx="910634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3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84A33A-6DCF-31B2-D232-CD1E2A03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59" y="3793310"/>
                <a:ext cx="910634" cy="353943"/>
              </a:xfrm>
              <a:prstGeom prst="rect">
                <a:avLst/>
              </a:prstGeom>
              <a:blipFill>
                <a:blip r:embed="rId7"/>
                <a:stretch>
                  <a:fillRect l="-6000" r="-2667" b="-1034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787108-529E-CA2E-3FBC-7B9CD2DB0034}"/>
                  </a:ext>
                </a:extLst>
              </p:cNvPr>
              <p:cNvSpPr txBox="1"/>
              <p:nvPr/>
            </p:nvSpPr>
            <p:spPr>
              <a:xfrm>
                <a:off x="8358950" y="3793310"/>
                <a:ext cx="910634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3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787108-529E-CA2E-3FBC-7B9CD2DB0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950" y="3793310"/>
                <a:ext cx="910634" cy="353943"/>
              </a:xfrm>
              <a:prstGeom prst="rect">
                <a:avLst/>
              </a:prstGeom>
              <a:blipFill>
                <a:blip r:embed="rId8"/>
                <a:stretch>
                  <a:fillRect l="-6000" r="-2667" b="-1034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7DEF4B-3B05-2C6D-A7AC-E642A4ACEF46}"/>
                  </a:ext>
                </a:extLst>
              </p:cNvPr>
              <p:cNvSpPr txBox="1"/>
              <p:nvPr/>
            </p:nvSpPr>
            <p:spPr>
              <a:xfrm>
                <a:off x="2265553" y="1658196"/>
                <a:ext cx="3547543" cy="7895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SG" sz="23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SG" sz="23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3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m:rPr>
                                  <m:sty m:val="p"/>
                                </m:rPr>
                                <a:rPr lang="en-SG" sz="23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elsewhere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3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7DEF4B-3B05-2C6D-A7AC-E642A4ACE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553" y="1658196"/>
                <a:ext cx="3547543" cy="7895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1C92F4-FB01-F75A-7117-A23DF75B31CE}"/>
                  </a:ext>
                </a:extLst>
              </p:cNvPr>
              <p:cNvSpPr txBox="1"/>
              <p:nvPr/>
            </p:nvSpPr>
            <p:spPr>
              <a:xfrm>
                <a:off x="8363129" y="1768678"/>
                <a:ext cx="2145342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SG" sz="2300" b="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3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1C92F4-FB01-F75A-7117-A23DF75B3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129" y="1768678"/>
                <a:ext cx="2145342" cy="707886"/>
              </a:xfrm>
              <a:prstGeom prst="rect">
                <a:avLst/>
              </a:prstGeom>
              <a:blipFill>
                <a:blip r:embed="rId10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650A487-0C1B-E01B-DD1A-0CB625D08BAA}"/>
              </a:ext>
            </a:extLst>
          </p:cNvPr>
          <p:cNvSpPr txBox="1"/>
          <p:nvPr/>
        </p:nvSpPr>
        <p:spPr>
          <a:xfrm>
            <a:off x="1042769" y="1739822"/>
            <a:ext cx="1327287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300" b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 Energy</a:t>
            </a:r>
            <a:endParaRPr lang="en-US" sz="2300" dirty="0">
              <a:solidFill>
                <a:schemeClr val="bg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4EF58-7807-A26E-1E66-069A07C30A03}"/>
              </a:ext>
            </a:extLst>
          </p:cNvPr>
          <p:cNvSpPr txBox="1"/>
          <p:nvPr/>
        </p:nvSpPr>
        <p:spPr>
          <a:xfrm>
            <a:off x="7111255" y="1780119"/>
            <a:ext cx="1327287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300" b="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Boundary Conditions</a:t>
            </a:r>
            <a:endParaRPr lang="en-US" sz="23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836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Particle-in-a-box</a:t>
            </a:r>
            <a:endParaRPr sz="4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29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7DEF4B-3B05-2C6D-A7AC-E642A4ACEF46}"/>
                  </a:ext>
                </a:extLst>
              </p:cNvPr>
              <p:cNvSpPr txBox="1"/>
              <p:nvPr/>
            </p:nvSpPr>
            <p:spPr>
              <a:xfrm>
                <a:off x="2265553" y="1658196"/>
                <a:ext cx="3547543" cy="7895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SG" sz="23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SG" sz="23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3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m:rPr>
                                  <m:sty m:val="p"/>
                                </m:rPr>
                                <a:rPr lang="en-SG" sz="2300" b="0" i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elsewhere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3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7DEF4B-3B05-2C6D-A7AC-E642A4ACE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553" y="1658196"/>
                <a:ext cx="3547543" cy="7895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1C92F4-FB01-F75A-7117-A23DF75B31CE}"/>
                  </a:ext>
                </a:extLst>
              </p:cNvPr>
              <p:cNvSpPr txBox="1"/>
              <p:nvPr/>
            </p:nvSpPr>
            <p:spPr>
              <a:xfrm>
                <a:off x="8363129" y="1768678"/>
                <a:ext cx="2145342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SG" sz="2300" b="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3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1C92F4-FB01-F75A-7117-A23DF75B3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129" y="1768678"/>
                <a:ext cx="2145342" cy="707886"/>
              </a:xfrm>
              <a:prstGeom prst="rect">
                <a:avLst/>
              </a:prstGeom>
              <a:blipFill>
                <a:blip r:embed="rId10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650A487-0C1B-E01B-DD1A-0CB625D08BAA}"/>
              </a:ext>
            </a:extLst>
          </p:cNvPr>
          <p:cNvSpPr txBox="1"/>
          <p:nvPr/>
        </p:nvSpPr>
        <p:spPr>
          <a:xfrm>
            <a:off x="1042769" y="1739822"/>
            <a:ext cx="1327287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300" b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 Energy</a:t>
            </a:r>
            <a:endParaRPr lang="en-US" sz="2300" dirty="0">
              <a:solidFill>
                <a:schemeClr val="bg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4EF58-7807-A26E-1E66-069A07C30A03}"/>
              </a:ext>
            </a:extLst>
          </p:cNvPr>
          <p:cNvSpPr txBox="1"/>
          <p:nvPr/>
        </p:nvSpPr>
        <p:spPr>
          <a:xfrm>
            <a:off x="7111255" y="1780119"/>
            <a:ext cx="1327287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300" b="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Boundary Conditions</a:t>
            </a:r>
            <a:endParaRPr lang="en-US" sz="23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EE1081-496B-C70E-B569-08E99E57116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171" r="16438"/>
          <a:stretch/>
        </p:blipFill>
        <p:spPr>
          <a:xfrm>
            <a:off x="462423" y="2819400"/>
            <a:ext cx="5224002" cy="2275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C3B96D-F1EB-BBA9-6B1D-33575D21358A}"/>
                  </a:ext>
                </a:extLst>
              </p:cNvPr>
              <p:cNvSpPr txBox="1"/>
              <p:nvPr/>
            </p:nvSpPr>
            <p:spPr>
              <a:xfrm>
                <a:off x="7617874" y="3175158"/>
                <a:ext cx="4111703" cy="710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SG" sz="23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SG" sz="230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SG" sz="23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C3B96D-F1EB-BBA9-6B1D-33575D213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874" y="3175158"/>
                <a:ext cx="4111703" cy="7101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1743B3-C22D-8854-3FDB-ED9AD12D16FA}"/>
                  </a:ext>
                </a:extLst>
              </p:cNvPr>
              <p:cNvSpPr txBox="1"/>
              <p:nvPr/>
            </p:nvSpPr>
            <p:spPr>
              <a:xfrm>
                <a:off x="8709025" y="4370514"/>
                <a:ext cx="1612236" cy="710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3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3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3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1743B3-C22D-8854-3FDB-ED9AD12D1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025" y="4370514"/>
                <a:ext cx="1612236" cy="7101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C42C88-0C62-A150-4853-6359F1CAF830}"/>
                  </a:ext>
                </a:extLst>
              </p:cNvPr>
              <p:cNvSpPr txBox="1"/>
              <p:nvPr/>
            </p:nvSpPr>
            <p:spPr>
              <a:xfrm>
                <a:off x="8281278" y="5494766"/>
                <a:ext cx="2805704" cy="1045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3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sz="23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23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23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SG" sz="23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SG" sz="23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3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C42C88-0C62-A150-4853-6359F1CA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278" y="5494766"/>
                <a:ext cx="2805704" cy="10457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E7696CD-8034-3F0E-D5EF-DE19D25CAF11}"/>
              </a:ext>
            </a:extLst>
          </p:cNvPr>
          <p:cNvSpPr txBox="1"/>
          <p:nvPr/>
        </p:nvSpPr>
        <p:spPr>
          <a:xfrm>
            <a:off x="7047922" y="3397513"/>
            <a:ext cx="848303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300" b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SE:</a:t>
            </a:r>
            <a:endParaRPr lang="en-US" sz="23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ABC4D-F4E1-0049-FFDB-EFD529958664}"/>
              </a:ext>
            </a:extLst>
          </p:cNvPr>
          <p:cNvSpPr txBox="1"/>
          <p:nvPr/>
        </p:nvSpPr>
        <p:spPr>
          <a:xfrm>
            <a:off x="6724072" y="4403064"/>
            <a:ext cx="1612236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300" b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Allowed Energy states</a:t>
            </a:r>
            <a:endParaRPr lang="en-US" sz="23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1962C4-48ED-2787-E42C-328751CBFCBB}"/>
              </a:ext>
            </a:extLst>
          </p:cNvPr>
          <p:cNvSpPr txBox="1"/>
          <p:nvPr/>
        </p:nvSpPr>
        <p:spPr>
          <a:xfrm>
            <a:off x="6339589" y="5680972"/>
            <a:ext cx="1941689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3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Allowed wavefunctions</a:t>
            </a:r>
            <a:endParaRPr lang="en-US" sz="2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90979F-F747-E7A5-17D8-7F030ECE59F8}"/>
              </a:ext>
            </a:extLst>
          </p:cNvPr>
          <p:cNvSpPr txBox="1"/>
          <p:nvPr/>
        </p:nvSpPr>
        <p:spPr>
          <a:xfrm>
            <a:off x="941512" y="5779106"/>
            <a:ext cx="4744913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3100" b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We’ll derive these in the IS!</a:t>
            </a:r>
            <a:endParaRPr lang="en-US" sz="3100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4E3FB8-5863-E00F-31CC-8563387773CD}"/>
              </a:ext>
            </a:extLst>
          </p:cNvPr>
          <p:cNvCxnSpPr>
            <a:cxnSpLocks/>
          </p:cNvCxnSpPr>
          <p:nvPr/>
        </p:nvCxnSpPr>
        <p:spPr>
          <a:xfrm flipV="1">
            <a:off x="5475574" y="4895850"/>
            <a:ext cx="1049051" cy="883256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D7769FD-FC0F-B2C2-51E6-39EB8F8910C4}"/>
              </a:ext>
            </a:extLst>
          </p:cNvPr>
          <p:cNvCxnSpPr>
            <a:cxnSpLocks/>
          </p:cNvCxnSpPr>
          <p:nvPr/>
        </p:nvCxnSpPr>
        <p:spPr>
          <a:xfrm>
            <a:off x="5457734" y="6034915"/>
            <a:ext cx="77092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698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1EDC-9625-EA40-D976-5D2DCDD245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mtClean="0"/>
              <a:t>3</a:t>
            </a:fld>
            <a:endParaRPr lang="en-SG"/>
          </a:p>
        </p:txBody>
      </p: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D26F828A-1A6D-FBB0-C634-E6D570F47A77}"/>
              </a:ext>
            </a:extLst>
          </p:cNvPr>
          <p:cNvSpPr txBox="1"/>
          <p:nvPr/>
        </p:nvSpPr>
        <p:spPr>
          <a:xfrm>
            <a:off x="609600" y="20480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900"/>
              <a:buFont typeface="Calibri"/>
              <a:buNone/>
            </a:pPr>
            <a:r>
              <a:rPr lang="en-SG" sz="39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 worthy diversion: </a:t>
            </a:r>
            <a:r>
              <a:rPr lang="en-SG" sz="39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Potential Energy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" name="Google Shape;104;p3">
            <a:extLst>
              <a:ext uri="{FF2B5EF4-FFF2-40B4-BE49-F238E27FC236}">
                <a16:creationId xmlns:a16="http://schemas.microsoft.com/office/drawing/2014/main" id="{00402B9A-DC7E-420C-478A-8ED572AD71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9824" y="1538729"/>
            <a:ext cx="10624862" cy="1297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595959"/>
              </a:buClr>
              <a:buSzPts val="2400"/>
              <a:buNone/>
            </a:pPr>
            <a:r>
              <a:rPr lang="en-SG" sz="2700" dirty="0">
                <a:solidFill>
                  <a:srgbClr val="595959"/>
                </a:solidFill>
              </a:rPr>
              <a:t>About 100 year later, </a:t>
            </a:r>
            <a:r>
              <a:rPr lang="en-SG" sz="2700" dirty="0">
                <a:solidFill>
                  <a:schemeClr val="accent1"/>
                </a:solidFill>
              </a:rPr>
              <a:t>Lagrange </a:t>
            </a:r>
            <a:r>
              <a:rPr lang="en-SG" sz="2700" dirty="0">
                <a:solidFill>
                  <a:srgbClr val="595959"/>
                </a:solidFill>
              </a:rPr>
              <a:t>and others reformulated </a:t>
            </a:r>
            <a:r>
              <a:rPr lang="en-SG" sz="2700" dirty="0">
                <a:solidFill>
                  <a:schemeClr val="accent1"/>
                </a:solidFill>
              </a:rPr>
              <a:t>mechanics </a:t>
            </a:r>
            <a:r>
              <a:rPr lang="en-SG" sz="2700" dirty="0">
                <a:solidFill>
                  <a:srgbClr val="595959"/>
                </a:solidFill>
              </a:rPr>
              <a:t>using concepts of </a:t>
            </a:r>
            <a:r>
              <a:rPr lang="en-SG" sz="2700" dirty="0">
                <a:solidFill>
                  <a:schemeClr val="accent1"/>
                </a:solidFill>
              </a:rPr>
              <a:t>energy</a:t>
            </a:r>
            <a:r>
              <a:rPr lang="en-SG" sz="2700" dirty="0">
                <a:solidFill>
                  <a:srgbClr val="595959"/>
                </a:solidFill>
              </a:rPr>
              <a:t>.</a:t>
            </a:r>
            <a:endParaRPr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E37976-CE0A-DCBD-C94F-FC6E4744A397}"/>
              </a:ext>
            </a:extLst>
          </p:cNvPr>
          <p:cNvSpPr txBox="1"/>
          <p:nvPr/>
        </p:nvSpPr>
        <p:spPr>
          <a:xfrm>
            <a:off x="8624458" y="4993077"/>
            <a:ext cx="288174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00" dirty="0">
                <a:latin typeface="Calibri" panose="020F0502020204030204" pitchFamily="34" charset="0"/>
                <a:cs typeface="Calibri" panose="020F0502020204030204" pitchFamily="34" charset="0"/>
              </a:rPr>
              <a:t>Image: PD, </a:t>
            </a:r>
            <a:r>
              <a:rPr lang="en-SG" sz="13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Wikimedia Commons</a:t>
            </a:r>
            <a:r>
              <a:rPr lang="en-SG" sz="13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9EDE68-2218-EBFA-2666-EEC4DEE1A13D}"/>
              </a:ext>
            </a:extLst>
          </p:cNvPr>
          <p:cNvGrpSpPr/>
          <p:nvPr/>
        </p:nvGrpSpPr>
        <p:grpSpPr>
          <a:xfrm>
            <a:off x="8737600" y="2409647"/>
            <a:ext cx="2238375" cy="2522663"/>
            <a:chOff x="4976812" y="2171700"/>
            <a:chExt cx="2238375" cy="2522663"/>
          </a:xfrm>
        </p:grpSpPr>
        <p:pic>
          <p:nvPicPr>
            <p:cNvPr id="10" name="Picture 9" descr="A picture containing person, wall, person, suit&#10;&#10;Description automatically generated">
              <a:extLst>
                <a:ext uri="{FF2B5EF4-FFF2-40B4-BE49-F238E27FC236}">
                  <a16:creationId xmlns:a16="http://schemas.microsoft.com/office/drawing/2014/main" id="{ACAC807A-C685-70EB-FFF9-37A39EB4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812" y="2171700"/>
              <a:ext cx="2238375" cy="2514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FD2F70-FBEA-CA54-D587-002546828E3C}"/>
                </a:ext>
              </a:extLst>
            </p:cNvPr>
            <p:cNvSpPr txBox="1"/>
            <p:nvPr/>
          </p:nvSpPr>
          <p:spPr>
            <a:xfrm>
              <a:off x="4976812" y="4340420"/>
              <a:ext cx="2224521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SG" sz="1700" b="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Joseph-Louis Lagrange</a:t>
              </a:r>
              <a:endParaRPr lang="en-SG" sz="17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104;p3">
                <a:extLst>
                  <a:ext uri="{FF2B5EF4-FFF2-40B4-BE49-F238E27FC236}">
                    <a16:creationId xmlns:a16="http://schemas.microsoft.com/office/drawing/2014/main" id="{5759BB91-357B-5370-78E9-FB02EC09FD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9586" y="2845787"/>
                <a:ext cx="6233496" cy="10039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3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»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95959"/>
                  </a:buClr>
                  <a:buSzPts val="2400"/>
                  <a:buFont typeface="Arial"/>
                  <a:buNone/>
                </a:pPr>
                <a:r>
                  <a:rPr lang="en-GB" sz="2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Kinetic energy     </a:t>
                </a:r>
                <a14:m>
                  <m:oMath xmlns:m="http://schemas.openxmlformats.org/officeDocument/2006/math">
                    <m:r>
                      <a:rPr lang="en-SG" sz="27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SG" sz="27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27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SG" sz="27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GB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Google Shape;104;p3">
                <a:extLst>
                  <a:ext uri="{FF2B5EF4-FFF2-40B4-BE49-F238E27FC236}">
                    <a16:creationId xmlns:a16="http://schemas.microsoft.com/office/drawing/2014/main" id="{5759BB91-357B-5370-78E9-FB02EC09F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586" y="2845787"/>
                <a:ext cx="6233496" cy="1003914"/>
              </a:xfrm>
              <a:prstGeom prst="rect">
                <a:avLst/>
              </a:prstGeom>
              <a:blipFill>
                <a:blip r:embed="rId4"/>
                <a:stretch>
                  <a:fillRect l="-18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104;p3">
                <a:extLst>
                  <a:ext uri="{FF2B5EF4-FFF2-40B4-BE49-F238E27FC236}">
                    <a16:creationId xmlns:a16="http://schemas.microsoft.com/office/drawing/2014/main" id="{A4D65DA1-532F-4635-701E-CD32886855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9586" y="3959938"/>
                <a:ext cx="6233496" cy="748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3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»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95959"/>
                  </a:buClr>
                  <a:buSzPts val="2400"/>
                  <a:buNone/>
                </a:pPr>
                <a:r>
                  <a:rPr lang="en-GB" sz="2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Potential energy  </a:t>
                </a:r>
                <a14:m>
                  <m:oMath xmlns:m="http://schemas.openxmlformats.org/officeDocument/2006/math"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Google Shape;104;p3">
                <a:extLst>
                  <a:ext uri="{FF2B5EF4-FFF2-40B4-BE49-F238E27FC236}">
                    <a16:creationId xmlns:a16="http://schemas.microsoft.com/office/drawing/2014/main" id="{A4D65DA1-532F-4635-701E-CD3288685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586" y="3959938"/>
                <a:ext cx="6233496" cy="748679"/>
              </a:xfrm>
              <a:prstGeom prst="rect">
                <a:avLst/>
              </a:prstGeom>
              <a:blipFill>
                <a:blip r:embed="rId5"/>
                <a:stretch>
                  <a:fillRect l="-1859" t="-8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04;p3">
                <a:extLst>
                  <a:ext uri="{FF2B5EF4-FFF2-40B4-BE49-F238E27FC236}">
                    <a16:creationId xmlns:a16="http://schemas.microsoft.com/office/drawing/2014/main" id="{EB587828-297A-27F2-0F39-6EA8B3CFF6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9586" y="4847861"/>
                <a:ext cx="6233496" cy="10039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3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»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595959"/>
                  </a:buClr>
                  <a:buSzPts val="2400"/>
                  <a:buNone/>
                </a:pPr>
                <a:r>
                  <a:rPr lang="en-GB" sz="2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Total energy         </a:t>
                </a:r>
                <a14:m>
                  <m:oMath xmlns:m="http://schemas.openxmlformats.org/officeDocument/2006/math"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SG" sz="27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27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SG" sz="27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SG" sz="2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sz="2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Google Shape;104;p3">
                <a:extLst>
                  <a:ext uri="{FF2B5EF4-FFF2-40B4-BE49-F238E27FC236}">
                    <a16:creationId xmlns:a16="http://schemas.microsoft.com/office/drawing/2014/main" id="{EB587828-297A-27F2-0F39-6EA8B3CFF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586" y="4847861"/>
                <a:ext cx="6233496" cy="1003914"/>
              </a:xfrm>
              <a:prstGeom prst="rect">
                <a:avLst/>
              </a:prstGeom>
              <a:blipFill>
                <a:blip r:embed="rId6"/>
                <a:stretch>
                  <a:fillRect l="-18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683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Hydrogen atom</a:t>
            </a:r>
            <a:endParaRPr sz="4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30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7DEF4B-3B05-2C6D-A7AC-E642A4ACEF46}"/>
                  </a:ext>
                </a:extLst>
              </p:cNvPr>
              <p:cNvSpPr txBox="1"/>
              <p:nvPr/>
            </p:nvSpPr>
            <p:spPr>
              <a:xfrm>
                <a:off x="2541778" y="1677369"/>
                <a:ext cx="3277997" cy="770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3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SG" sz="23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SG" sz="23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3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23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7DEF4B-3B05-2C6D-A7AC-E642A4ACE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778" y="1677369"/>
                <a:ext cx="3277997" cy="7703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1C92F4-FB01-F75A-7117-A23DF75B31CE}"/>
                  </a:ext>
                </a:extLst>
              </p:cNvPr>
              <p:cNvSpPr txBox="1"/>
              <p:nvPr/>
            </p:nvSpPr>
            <p:spPr>
              <a:xfrm>
                <a:off x="8363129" y="1768678"/>
                <a:ext cx="2145342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SG" sz="2300" b="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3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1C92F4-FB01-F75A-7117-A23DF75B3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129" y="1768678"/>
                <a:ext cx="2145342" cy="707886"/>
              </a:xfrm>
              <a:prstGeom prst="rect">
                <a:avLst/>
              </a:prstGeom>
              <a:blipFill>
                <a:blip r:embed="rId4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650A487-0C1B-E01B-DD1A-0CB625D08BAA}"/>
              </a:ext>
            </a:extLst>
          </p:cNvPr>
          <p:cNvSpPr txBox="1"/>
          <p:nvPr/>
        </p:nvSpPr>
        <p:spPr>
          <a:xfrm>
            <a:off x="1042769" y="1739822"/>
            <a:ext cx="1327287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300" b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 Energy</a:t>
            </a:r>
            <a:endParaRPr lang="en-US" sz="2300" dirty="0">
              <a:solidFill>
                <a:schemeClr val="bg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4EF58-7807-A26E-1E66-069A07C30A03}"/>
              </a:ext>
            </a:extLst>
          </p:cNvPr>
          <p:cNvSpPr txBox="1"/>
          <p:nvPr/>
        </p:nvSpPr>
        <p:spPr>
          <a:xfrm>
            <a:off x="7111255" y="1780119"/>
            <a:ext cx="1327287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300" b="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Boundary Conditions</a:t>
            </a:r>
            <a:endParaRPr lang="en-US" sz="2300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C3B96D-F1EB-BBA9-6B1D-33575D21358A}"/>
                  </a:ext>
                </a:extLst>
              </p:cNvPr>
              <p:cNvSpPr txBox="1"/>
              <p:nvPr/>
            </p:nvSpPr>
            <p:spPr>
              <a:xfrm>
                <a:off x="7317627" y="3175158"/>
                <a:ext cx="3774880" cy="7703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SG" sz="23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SG" sz="2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C3B96D-F1EB-BBA9-6B1D-33575D213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627" y="3175158"/>
                <a:ext cx="3774880" cy="7703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1743B3-C22D-8854-3FDB-ED9AD12D16FA}"/>
                  </a:ext>
                </a:extLst>
              </p:cNvPr>
              <p:cNvSpPr txBox="1"/>
              <p:nvPr/>
            </p:nvSpPr>
            <p:spPr>
              <a:xfrm>
                <a:off x="8709025" y="4370514"/>
                <a:ext cx="1953163" cy="795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SG" sz="23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  <m:sSubSup>
                            <m:sSubSupPr>
                              <m:ctrlP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SG" sz="23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3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SG" sz="23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SG" sz="23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SG" sz="23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3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1743B3-C22D-8854-3FDB-ED9AD12D1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025" y="4370514"/>
                <a:ext cx="1953163" cy="7959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C42C88-0C62-A150-4853-6359F1CAF830}"/>
                  </a:ext>
                </a:extLst>
              </p:cNvPr>
              <p:cNvSpPr txBox="1"/>
              <p:nvPr/>
            </p:nvSpPr>
            <p:spPr>
              <a:xfrm>
                <a:off x="2370056" y="5617781"/>
                <a:ext cx="3895682" cy="8342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SG" sz="23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bSup>
                            <m:sSubSup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3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C42C88-0C62-A150-4853-6359F1CA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056" y="5617781"/>
                <a:ext cx="3895682" cy="8342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E7696CD-8034-3F0E-D5EF-DE19D25CAF11}"/>
              </a:ext>
            </a:extLst>
          </p:cNvPr>
          <p:cNvSpPr txBox="1"/>
          <p:nvPr/>
        </p:nvSpPr>
        <p:spPr>
          <a:xfrm>
            <a:off x="6754499" y="3397513"/>
            <a:ext cx="848303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300" b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SE:</a:t>
            </a:r>
            <a:endParaRPr lang="en-US" sz="23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ABC4D-F4E1-0049-FFDB-EFD529958664}"/>
              </a:ext>
            </a:extLst>
          </p:cNvPr>
          <p:cNvSpPr txBox="1"/>
          <p:nvPr/>
        </p:nvSpPr>
        <p:spPr>
          <a:xfrm>
            <a:off x="6724072" y="4403064"/>
            <a:ext cx="1612236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300" b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Allowed Energy states</a:t>
            </a:r>
            <a:endParaRPr lang="en-US" sz="23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1962C4-48ED-2787-E42C-328751CBFCBB}"/>
              </a:ext>
            </a:extLst>
          </p:cNvPr>
          <p:cNvSpPr txBox="1"/>
          <p:nvPr/>
        </p:nvSpPr>
        <p:spPr>
          <a:xfrm>
            <a:off x="329314" y="5680972"/>
            <a:ext cx="1941689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3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Allowed wavefunctions</a:t>
            </a:r>
            <a:endParaRPr lang="en-US" sz="2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7329A7-6687-D40E-41E3-0EC67F89E216}"/>
                  </a:ext>
                </a:extLst>
              </p:cNvPr>
              <p:cNvSpPr txBox="1"/>
              <p:nvPr/>
            </p:nvSpPr>
            <p:spPr>
              <a:xfrm>
                <a:off x="6304804" y="5784613"/>
                <a:ext cx="2995820" cy="387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SG" sz="23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lang="en-US" sz="23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7329A7-6687-D40E-41E3-0EC67F89E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804" y="5784613"/>
                <a:ext cx="2995820" cy="387222"/>
              </a:xfrm>
              <a:prstGeom prst="rect">
                <a:avLst/>
              </a:prstGeom>
              <a:blipFill>
                <a:blip r:embed="rId8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5E7D4F-BC53-5666-7400-557FA2FB9542}"/>
                  </a:ext>
                </a:extLst>
              </p:cNvPr>
              <p:cNvSpPr txBox="1"/>
              <p:nvPr/>
            </p:nvSpPr>
            <p:spPr>
              <a:xfrm>
                <a:off x="9219454" y="5784613"/>
                <a:ext cx="1216680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,  …</m:t>
                      </m:r>
                    </m:oMath>
                  </m:oMathPara>
                </a14:m>
                <a:endParaRPr lang="en-US" sz="23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5E7D4F-BC53-5666-7400-557FA2FB9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9454" y="5784613"/>
                <a:ext cx="1216680" cy="353943"/>
              </a:xfrm>
              <a:prstGeom prst="rect">
                <a:avLst/>
              </a:prstGeom>
              <a:blipFill>
                <a:blip r:embed="rId9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AF70BCB5-3456-ACAA-2CF0-530BD632DBF0}"/>
              </a:ext>
            </a:extLst>
          </p:cNvPr>
          <p:cNvSpPr>
            <a:spLocks noChangeAspect="1"/>
          </p:cNvSpPr>
          <p:nvPr/>
        </p:nvSpPr>
        <p:spPr>
          <a:xfrm>
            <a:off x="2270704" y="4149829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900" dirty="0"/>
              <a:t>+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6644E8-D1AB-399B-899B-5A839667CA81}"/>
              </a:ext>
            </a:extLst>
          </p:cNvPr>
          <p:cNvSpPr>
            <a:spLocks noChangeAspect="1"/>
          </p:cNvSpPr>
          <p:nvPr/>
        </p:nvSpPr>
        <p:spPr>
          <a:xfrm>
            <a:off x="3296989" y="3258826"/>
            <a:ext cx="216000" cy="216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900" dirty="0"/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205F77-BA49-C9C6-62F3-146A5795DA0B}"/>
              </a:ext>
            </a:extLst>
          </p:cNvPr>
          <p:cNvCxnSpPr>
            <a:cxnSpLocks/>
          </p:cNvCxnSpPr>
          <p:nvPr/>
        </p:nvCxnSpPr>
        <p:spPr>
          <a:xfrm flipV="1">
            <a:off x="2487778" y="3396882"/>
            <a:ext cx="887605" cy="88824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1B61D1-51B0-B742-511C-D5C06D88C3F0}"/>
                  </a:ext>
                </a:extLst>
              </p:cNvPr>
              <p:cNvSpPr txBox="1"/>
              <p:nvPr/>
            </p:nvSpPr>
            <p:spPr>
              <a:xfrm flipH="1">
                <a:off x="2701539" y="3611666"/>
                <a:ext cx="318686" cy="2923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9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SG" sz="19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C1B61D1-51B0-B742-511C-D5C06D88C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01539" y="3611666"/>
                <a:ext cx="318686" cy="2923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171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Hydrogen atom</a:t>
            </a:r>
            <a:endParaRPr sz="44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31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7DEF4B-3B05-2C6D-A7AC-E642A4ACEF46}"/>
                  </a:ext>
                </a:extLst>
              </p:cNvPr>
              <p:cNvSpPr txBox="1"/>
              <p:nvPr/>
            </p:nvSpPr>
            <p:spPr>
              <a:xfrm>
                <a:off x="8601399" y="544604"/>
                <a:ext cx="3277997" cy="6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19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SG" sz="19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9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19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9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9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19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SG" sz="19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SG" sz="19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9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SG" sz="19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SG" sz="19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19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9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sz="19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19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19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7DEF4B-3B05-2C6D-A7AC-E642A4ACE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399" y="544604"/>
                <a:ext cx="3277997" cy="6364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1C92F4-FB01-F75A-7117-A23DF75B31CE}"/>
                  </a:ext>
                </a:extLst>
              </p:cNvPr>
              <p:cNvSpPr txBox="1"/>
              <p:nvPr/>
            </p:nvSpPr>
            <p:spPr>
              <a:xfrm>
                <a:off x="8363129" y="1768678"/>
                <a:ext cx="2145342" cy="584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9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SG" sz="19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9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SG" sz="19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9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SG" sz="1900" b="0" dirty="0">
                  <a:solidFill>
                    <a:schemeClr val="accent6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9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SG" sz="19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9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SG" sz="19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9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9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1C92F4-FB01-F75A-7117-A23DF75B3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3129" y="1768678"/>
                <a:ext cx="2145342" cy="584775"/>
              </a:xfrm>
              <a:prstGeom prst="rect">
                <a:avLst/>
              </a:prstGeom>
              <a:blipFill>
                <a:blip r:embed="rId4"/>
                <a:stretch>
                  <a:fillRect b="-177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650A487-0C1B-E01B-DD1A-0CB625D08BAA}"/>
              </a:ext>
            </a:extLst>
          </p:cNvPr>
          <p:cNvSpPr txBox="1"/>
          <p:nvPr/>
        </p:nvSpPr>
        <p:spPr>
          <a:xfrm>
            <a:off x="7102390" y="607057"/>
            <a:ext cx="1327287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1900" b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 Energy</a:t>
            </a:r>
            <a:endParaRPr lang="en-US" sz="1900" dirty="0">
              <a:solidFill>
                <a:schemeClr val="bg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4EF58-7807-A26E-1E66-069A07C30A03}"/>
              </a:ext>
            </a:extLst>
          </p:cNvPr>
          <p:cNvSpPr txBox="1"/>
          <p:nvPr/>
        </p:nvSpPr>
        <p:spPr>
          <a:xfrm>
            <a:off x="7111255" y="1780119"/>
            <a:ext cx="1327287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1900" b="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Boundary Conditions</a:t>
            </a:r>
            <a:endParaRPr lang="en-US" sz="1900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1743B3-C22D-8854-3FDB-ED9AD12D16FA}"/>
                  </a:ext>
                </a:extLst>
              </p:cNvPr>
              <p:cNvSpPr txBox="1"/>
              <p:nvPr/>
            </p:nvSpPr>
            <p:spPr>
              <a:xfrm>
                <a:off x="2541778" y="1780421"/>
                <a:ext cx="1953163" cy="795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SG" sz="23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SG" sz="23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  <m:sSubSup>
                            <m:sSubSupPr>
                              <m:ctrlP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SG" sz="23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SG" sz="23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3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SG" sz="23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SG" sz="23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SG" sz="23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3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1743B3-C22D-8854-3FDB-ED9AD12D1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778" y="1780421"/>
                <a:ext cx="1953163" cy="7959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BEABC4D-F4E1-0049-FFDB-EFD529958664}"/>
              </a:ext>
            </a:extLst>
          </p:cNvPr>
          <p:cNvSpPr txBox="1"/>
          <p:nvPr/>
        </p:nvSpPr>
        <p:spPr>
          <a:xfrm>
            <a:off x="473397" y="1868522"/>
            <a:ext cx="1612236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300" b="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Allowed Energy states</a:t>
            </a:r>
            <a:endParaRPr lang="en-US" sz="23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1962C4-48ED-2787-E42C-328751CBFCBB}"/>
              </a:ext>
            </a:extLst>
          </p:cNvPr>
          <p:cNvSpPr txBox="1"/>
          <p:nvPr/>
        </p:nvSpPr>
        <p:spPr>
          <a:xfrm>
            <a:off x="473397" y="3105884"/>
            <a:ext cx="4280169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3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Allowed wavefunctions</a:t>
            </a:r>
            <a:endParaRPr lang="en-US" sz="2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65CBBE-AD68-1F71-F7E1-859EFFF2F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192" y="2806195"/>
            <a:ext cx="5750253" cy="36948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C83C56A-CC2A-46E8-1011-83333C1FB4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265" y="3522051"/>
            <a:ext cx="6047755" cy="304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65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EF3"/>
        </a:solid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2"/>
          <p:cNvSpPr txBox="1">
            <a:spLocks noGrp="1"/>
          </p:cNvSpPr>
          <p:nvPr>
            <p:ph type="title"/>
          </p:nvPr>
        </p:nvSpPr>
        <p:spPr>
          <a:xfrm>
            <a:off x="609600" y="2430016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Calibri"/>
              <a:buNone/>
            </a:pPr>
            <a:r>
              <a:rPr lang="en-SG" sz="3100" i="1" dirty="0">
                <a:solidFill>
                  <a:schemeClr val="accent6"/>
                </a:solidFill>
              </a:rPr>
              <a:t>End of week 4 lecture</a:t>
            </a:r>
            <a:endParaRPr sz="3100" i="1" dirty="0">
              <a:solidFill>
                <a:schemeClr val="accent6"/>
              </a:solidFill>
            </a:endParaRPr>
          </a:p>
        </p:txBody>
      </p:sp>
      <p:sp>
        <p:nvSpPr>
          <p:cNvPr id="556" name="Google Shape;556;p3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0c48bbe08c_0_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SG"/>
              <a:t>33</a:t>
            </a:fld>
            <a:endParaRPr/>
          </a:p>
        </p:txBody>
      </p:sp>
      <p:sp>
        <p:nvSpPr>
          <p:cNvPr id="524" name="Google Shape;524;g10c48bbe08c_0_0"/>
          <p:cNvSpPr txBox="1"/>
          <p:nvPr/>
        </p:nvSpPr>
        <p:spPr>
          <a:xfrm>
            <a:off x="479376" y="274638"/>
            <a:ext cx="11103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Atomic Spectrum Experiment</a:t>
            </a:r>
            <a:endParaRPr sz="4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g10c48bbe08c_0_0"/>
          <p:cNvSpPr txBox="1"/>
          <p:nvPr/>
        </p:nvSpPr>
        <p:spPr>
          <a:xfrm>
            <a:off x="8554109" y="710150"/>
            <a:ext cx="280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25% of the grade :)</a:t>
            </a:r>
            <a:endParaRPr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g10c48bbe08c_0_0"/>
          <p:cNvSpPr txBox="1"/>
          <p:nvPr/>
        </p:nvSpPr>
        <p:spPr>
          <a:xfrm>
            <a:off x="1231750" y="3064975"/>
            <a:ext cx="2349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>
                <a:latin typeface="Calibri"/>
                <a:ea typeface="Calibri"/>
                <a:cs typeface="Calibri"/>
                <a:sym typeface="Calibri"/>
              </a:rPr>
              <a:t>Understand the principles of a spectrometer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g10c48bbe08c_0_0"/>
          <p:cNvSpPr/>
          <p:nvPr/>
        </p:nvSpPr>
        <p:spPr>
          <a:xfrm>
            <a:off x="8350763" y="3463363"/>
            <a:ext cx="641400" cy="311400"/>
          </a:xfrm>
          <a:prstGeom prst="rightArrow">
            <a:avLst>
              <a:gd name="adj1" fmla="val 50000"/>
              <a:gd name="adj2" fmla="val 54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528" name="Google Shape;528;g10c48bbe08c_0_0"/>
          <p:cNvSpPr txBox="1"/>
          <p:nvPr/>
        </p:nvSpPr>
        <p:spPr>
          <a:xfrm>
            <a:off x="4595950" y="3218875"/>
            <a:ext cx="2989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>
                <a:latin typeface="Calibri"/>
                <a:ea typeface="Calibri"/>
                <a:cs typeface="Calibri"/>
                <a:sym typeface="Calibri"/>
              </a:rPr>
              <a:t>Record and identify different atomic spectrums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g10c48bbe08c_0_0"/>
          <p:cNvSpPr/>
          <p:nvPr/>
        </p:nvSpPr>
        <p:spPr>
          <a:xfrm>
            <a:off x="3661625" y="3463363"/>
            <a:ext cx="641400" cy="311400"/>
          </a:xfrm>
          <a:prstGeom prst="rightArrow">
            <a:avLst>
              <a:gd name="adj1" fmla="val 50000"/>
              <a:gd name="adj2" fmla="val 54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530" name="Google Shape;530;g10c48bbe08c_0_0"/>
          <p:cNvSpPr txBox="1"/>
          <p:nvPr/>
        </p:nvSpPr>
        <p:spPr>
          <a:xfrm>
            <a:off x="924450" y="1939638"/>
            <a:ext cx="316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Impact"/>
                <a:ea typeface="Impact"/>
                <a:cs typeface="Impact"/>
                <a:sym typeface="Impact"/>
              </a:rPr>
              <a:t>Part 1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31" name="Google Shape;531;g10c48bbe08c_0_0"/>
          <p:cNvSpPr txBox="1"/>
          <p:nvPr/>
        </p:nvSpPr>
        <p:spPr>
          <a:xfrm>
            <a:off x="9667125" y="3388225"/>
            <a:ext cx="148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Impact"/>
                <a:ea typeface="Impact"/>
                <a:cs typeface="Impact"/>
                <a:sym typeface="Impact"/>
              </a:rPr>
              <a:t>Part 2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32" name="Google Shape;532;g10c48bbe08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63" y="4162025"/>
            <a:ext cx="4173475" cy="21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10c48bbe08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125" y="4243050"/>
            <a:ext cx="6190481" cy="20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0c48bbe08c_0_1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SG"/>
              <a:t>34</a:t>
            </a:fld>
            <a:endParaRPr/>
          </a:p>
        </p:txBody>
      </p:sp>
      <p:sp>
        <p:nvSpPr>
          <p:cNvPr id="539" name="Google Shape;539;g10c48bbe08c_0_12"/>
          <p:cNvSpPr txBox="1"/>
          <p:nvPr/>
        </p:nvSpPr>
        <p:spPr>
          <a:xfrm>
            <a:off x="479376" y="274638"/>
            <a:ext cx="11103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Atomic Spectrum Experiment</a:t>
            </a:r>
            <a:endParaRPr sz="4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g10c48bbe08c_0_12"/>
          <p:cNvSpPr txBox="1"/>
          <p:nvPr/>
        </p:nvSpPr>
        <p:spPr>
          <a:xfrm>
            <a:off x="8554109" y="710150"/>
            <a:ext cx="280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25% of the grade :)</a:t>
            </a:r>
            <a:endParaRPr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1" name="Google Shape;541;g10c48bbe08c_0_12"/>
          <p:cNvPicPr preferRelativeResize="0"/>
          <p:nvPr/>
        </p:nvPicPr>
        <p:blipFill rotWithShape="1">
          <a:blip r:embed="rId3">
            <a:alphaModFix/>
          </a:blip>
          <a:srcRect l="19765" r="27497" b="14712"/>
          <a:stretch/>
        </p:blipFill>
        <p:spPr>
          <a:xfrm>
            <a:off x="990500" y="3071125"/>
            <a:ext cx="2009300" cy="24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10c48bbe08c_0_12"/>
          <p:cNvSpPr txBox="1"/>
          <p:nvPr/>
        </p:nvSpPr>
        <p:spPr>
          <a:xfrm>
            <a:off x="877300" y="2401350"/>
            <a:ext cx="234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latin typeface="Calibri"/>
                <a:ea typeface="Calibri"/>
                <a:cs typeface="Calibri"/>
                <a:sym typeface="Calibri"/>
              </a:rPr>
              <a:t>Build your own spectrometer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g10c48bbe08c_0_12"/>
          <p:cNvSpPr/>
          <p:nvPr/>
        </p:nvSpPr>
        <p:spPr>
          <a:xfrm>
            <a:off x="7466663" y="4089888"/>
            <a:ext cx="641400" cy="311400"/>
          </a:xfrm>
          <a:prstGeom prst="rightArrow">
            <a:avLst>
              <a:gd name="adj1" fmla="val 50000"/>
              <a:gd name="adj2" fmla="val 54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544" name="Google Shape;544;g10c48bbe08c_0_12"/>
          <p:cNvSpPr txBox="1"/>
          <p:nvPr/>
        </p:nvSpPr>
        <p:spPr>
          <a:xfrm>
            <a:off x="4383900" y="2457950"/>
            <a:ext cx="342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latin typeface="Calibri"/>
                <a:ea typeface="Calibri"/>
                <a:cs typeface="Calibri"/>
                <a:sym typeface="Calibri"/>
              </a:rPr>
              <a:t>Record and Analyze different atomic spectra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g10c48bbe08c_0_12"/>
          <p:cNvPicPr preferRelativeResize="0"/>
          <p:nvPr/>
        </p:nvPicPr>
        <p:blipFill rotWithShape="1">
          <a:blip r:embed="rId4">
            <a:alphaModFix/>
          </a:blip>
          <a:srcRect r="45076"/>
          <a:stretch/>
        </p:blipFill>
        <p:spPr>
          <a:xfrm rot="5400000">
            <a:off x="4457275" y="3490800"/>
            <a:ext cx="29109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10c48bbe08c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1850" y="3445488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10c48bbe08c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8500" y="3226351"/>
            <a:ext cx="3054706" cy="2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10c48bbe08c_0_12"/>
          <p:cNvSpPr txBox="1"/>
          <p:nvPr/>
        </p:nvSpPr>
        <p:spPr>
          <a:xfrm>
            <a:off x="9131425" y="2457950"/>
            <a:ext cx="154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>
                <a:latin typeface="Calibri"/>
                <a:ea typeface="Calibri"/>
                <a:cs typeface="Calibri"/>
                <a:sym typeface="Calibri"/>
              </a:rPr>
              <a:t>TEST YOUR MIGHT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g10c48bbe08c_0_12"/>
          <p:cNvSpPr/>
          <p:nvPr/>
        </p:nvSpPr>
        <p:spPr>
          <a:xfrm>
            <a:off x="3661625" y="4089888"/>
            <a:ext cx="641400" cy="311400"/>
          </a:xfrm>
          <a:prstGeom prst="rightArrow">
            <a:avLst>
              <a:gd name="adj1" fmla="val 50000"/>
              <a:gd name="adj2" fmla="val 5452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</a:endParaRPr>
          </a:p>
        </p:txBody>
      </p:sp>
      <p:sp>
        <p:nvSpPr>
          <p:cNvPr id="550" name="Google Shape;550;g10c48bbe08c_0_12"/>
          <p:cNvSpPr txBox="1"/>
          <p:nvPr/>
        </p:nvSpPr>
        <p:spPr>
          <a:xfrm>
            <a:off x="924450" y="1939638"/>
            <a:ext cx="316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>
                <a:latin typeface="Impact"/>
                <a:ea typeface="Impact"/>
                <a:cs typeface="Impact"/>
                <a:sym typeface="Impact"/>
              </a:rPr>
              <a:t>Part 2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35</a:t>
            </a:fld>
            <a:endParaRPr/>
          </a:p>
        </p:txBody>
      </p:sp>
      <p:sp>
        <p:nvSpPr>
          <p:cNvPr id="562" name="Google Shape;562;p33"/>
          <p:cNvSpPr txBox="1"/>
          <p:nvPr/>
        </p:nvSpPr>
        <p:spPr>
          <a:xfrm>
            <a:off x="479376" y="274638"/>
            <a:ext cx="1110302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Calibri"/>
              <a:buNone/>
            </a:pPr>
            <a:r>
              <a:rPr lang="en-SG" sz="31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Discussion Question 1</a:t>
            </a:r>
            <a:endParaRPr sz="3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33"/>
          <p:cNvSpPr txBox="1"/>
          <p:nvPr/>
        </p:nvSpPr>
        <p:spPr>
          <a:xfrm>
            <a:off x="479375" y="1412776"/>
            <a:ext cx="10950625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Waves exhibit superposition.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What physical phenomena are a result of superposition of waves?</a:t>
            </a:r>
            <a:endParaRPr sz="2300" dirty="0">
              <a:solidFill>
                <a:srgbClr val="595959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36</a:t>
            </a:fld>
            <a:endParaRPr/>
          </a:p>
        </p:txBody>
      </p:sp>
      <p:sp>
        <p:nvSpPr>
          <p:cNvPr id="569" name="Google Shape;569;p34"/>
          <p:cNvSpPr txBox="1"/>
          <p:nvPr/>
        </p:nvSpPr>
        <p:spPr>
          <a:xfrm>
            <a:off x="479376" y="274638"/>
            <a:ext cx="1110302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Calibri"/>
              <a:buNone/>
            </a:pPr>
            <a:r>
              <a:rPr lang="en-SG" sz="31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Discussion Question 2</a:t>
            </a:r>
            <a:endParaRPr sz="3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34"/>
          <p:cNvSpPr txBox="1"/>
          <p:nvPr/>
        </p:nvSpPr>
        <p:spPr>
          <a:xfrm>
            <a:off x="479376" y="1412776"/>
            <a:ext cx="11103024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GB" sz="2300" dirty="0">
                <a:solidFill>
                  <a:srgbClr val="595959"/>
                </a:solidFill>
                <a:latin typeface="Calibri"/>
                <a:cs typeface="Calibri"/>
              </a:rPr>
              <a:t>We saw how light passing through 2 slits exhibit a diffraction pattern and understood it from the principle of superposition. Light passing through a single slit also creates a diffraction pattern. Explain single slit diffraction </a:t>
            </a:r>
            <a:r>
              <a:rPr lang="en-SG" sz="2300" dirty="0">
                <a:solidFill>
                  <a:srgbClr val="595959"/>
                </a:solidFill>
                <a:latin typeface="Calibri"/>
                <a:cs typeface="Calibri"/>
              </a:rPr>
              <a:t>qualitatively.</a:t>
            </a:r>
            <a:endParaRPr sz="2300" dirty="0">
              <a:solidFill>
                <a:srgbClr val="595959"/>
              </a:solidFill>
              <a:latin typeface="Calibri"/>
              <a:cs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3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3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37</a:t>
            </a:fld>
            <a:endParaRPr/>
          </a:p>
        </p:txBody>
      </p:sp>
      <p:sp>
        <p:nvSpPr>
          <p:cNvPr id="577" name="Google Shape;577;p35"/>
          <p:cNvSpPr txBox="1"/>
          <p:nvPr/>
        </p:nvSpPr>
        <p:spPr>
          <a:xfrm>
            <a:off x="479376" y="274638"/>
            <a:ext cx="1110302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Calibri"/>
              <a:buNone/>
            </a:pPr>
            <a:r>
              <a:rPr lang="en-SG" sz="31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Discussion Question 3</a:t>
            </a:r>
            <a:endParaRPr sz="31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35"/>
          <p:cNvSpPr txBox="1"/>
          <p:nvPr/>
        </p:nvSpPr>
        <p:spPr>
          <a:xfrm>
            <a:off x="479376" y="1412776"/>
            <a:ext cx="10893474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GB" sz="2300" dirty="0">
                <a:solidFill>
                  <a:srgbClr val="595959"/>
                </a:solidFill>
                <a:latin typeface="Calibri"/>
                <a:cs typeface="Calibri"/>
              </a:rPr>
              <a:t>How did Einstein use the particle model of light to explain the findings of the photoelectric effect experiment?</a:t>
            </a:r>
            <a:endParaRPr sz="2300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38</a:t>
            </a:fld>
            <a:endParaRPr/>
          </a:p>
        </p:txBody>
      </p:sp>
      <p:sp>
        <p:nvSpPr>
          <p:cNvPr id="608" name="Google Shape;608;p37"/>
          <p:cNvSpPr txBox="1"/>
          <p:nvPr/>
        </p:nvSpPr>
        <p:spPr>
          <a:xfrm>
            <a:off x="479376" y="274638"/>
            <a:ext cx="1110302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Calibri"/>
              <a:buNone/>
            </a:pPr>
            <a:r>
              <a:rPr lang="en-SG" sz="31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Discussion Question 4</a:t>
            </a:r>
            <a:endParaRPr sz="3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37"/>
          <p:cNvSpPr txBox="1"/>
          <p:nvPr/>
        </p:nvSpPr>
        <p:spPr>
          <a:xfrm>
            <a:off x="479376" y="1417638"/>
            <a:ext cx="111030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2400">
                <a:solidFill>
                  <a:srgbClr val="595959"/>
                </a:solidFill>
                <a:latin typeface="Calibri"/>
                <a:ea typeface="Calibri"/>
                <a:cs typeface="Calibri"/>
              </a:defRPr>
            </a:lvl1pPr>
          </a:lstStyle>
          <a:p>
            <a:r>
              <a:rPr lang="en-GB" dirty="0"/>
              <a:t>How is spectroscopy used in other areas of science? Name some examples!</a:t>
            </a:r>
            <a:endParaRPr dirty="0"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39</a:t>
            </a:fld>
            <a:endParaRPr/>
          </a:p>
        </p:txBody>
      </p:sp>
      <p:sp>
        <p:nvSpPr>
          <p:cNvPr id="615" name="Google Shape;615;p38"/>
          <p:cNvSpPr txBox="1"/>
          <p:nvPr/>
        </p:nvSpPr>
        <p:spPr>
          <a:xfrm>
            <a:off x="479376" y="274638"/>
            <a:ext cx="1110302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Calibri"/>
              <a:buNone/>
            </a:pPr>
            <a:r>
              <a:rPr lang="en-SG" sz="31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Discussion Question 5</a:t>
            </a:r>
            <a:endParaRPr sz="3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38"/>
          <p:cNvSpPr txBox="1"/>
          <p:nvPr/>
        </p:nvSpPr>
        <p:spPr>
          <a:xfrm>
            <a:off x="479376" y="1412776"/>
            <a:ext cx="1110302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595959"/>
                </a:solidFill>
                <a:latin typeface="Calibri"/>
                <a:cs typeface="Calibri"/>
              </a:rPr>
              <a:t>Derive the Rydberg formula Eq.(3.8) using the Bohr model. Evaluate the Rydberg constant </a:t>
            </a:r>
            <a:r>
              <a:rPr lang="en-GB" sz="1800" b="0" i="1" u="none" strike="noStrike" baseline="0" dirty="0">
                <a:latin typeface="LMMathItalic10-Regular"/>
              </a:rPr>
              <a:t>R</a:t>
            </a:r>
            <a:r>
              <a:rPr lang="en-GB" sz="1800" b="0" i="0" u="none" strike="noStrike" baseline="0" dirty="0">
                <a:latin typeface="LMRoman10-Regular"/>
              </a:rPr>
              <a:t>.</a:t>
            </a:r>
            <a:endParaRPr sz="24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E1EDC-9625-EA40-D976-5D2DCDD245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mtClean="0"/>
              <a:t>4</a:t>
            </a:fld>
            <a:endParaRPr lang="en-SG"/>
          </a:p>
        </p:txBody>
      </p:sp>
      <p:sp>
        <p:nvSpPr>
          <p:cNvPr id="5" name="Google Shape;103;p3">
            <a:extLst>
              <a:ext uri="{FF2B5EF4-FFF2-40B4-BE49-F238E27FC236}">
                <a16:creationId xmlns:a16="http://schemas.microsoft.com/office/drawing/2014/main" id="{D26F828A-1A6D-FBB0-C634-E6D570F47A77}"/>
              </a:ext>
            </a:extLst>
          </p:cNvPr>
          <p:cNvSpPr txBox="1"/>
          <p:nvPr/>
        </p:nvSpPr>
        <p:spPr>
          <a:xfrm>
            <a:off x="609600" y="6626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900"/>
              <a:buFont typeface="Calibri"/>
              <a:buNone/>
            </a:pPr>
            <a:r>
              <a:rPr lang="en-SG" sz="39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 worthy diversion: </a:t>
            </a:r>
            <a:r>
              <a:rPr lang="en-SG" sz="39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Potential Energy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5ED9F59D-7F3A-7C9E-8FFC-BCFE3DD733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9824" y="1600201"/>
            <a:ext cx="10972800" cy="748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rgbClr val="595959"/>
              </a:buClr>
              <a:buSzPts val="2400"/>
              <a:buNone/>
            </a:pPr>
            <a:r>
              <a:rPr lang="en-SG" sz="2700" dirty="0">
                <a:solidFill>
                  <a:srgbClr val="595959"/>
                </a:solidFill>
              </a:rPr>
              <a:t>The link between Force and Potential energy is </a:t>
            </a:r>
            <a:endParaRPr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04;p3">
                <a:extLst>
                  <a:ext uri="{FF2B5EF4-FFF2-40B4-BE49-F238E27FC236}">
                    <a16:creationId xmlns:a16="http://schemas.microsoft.com/office/drawing/2014/main" id="{D74C58A7-2610-9217-56C9-F1C06C005F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9200" y="2805360"/>
                <a:ext cx="7598797" cy="9939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3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»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spcBef>
                    <a:spcPts val="0"/>
                  </a:spcBef>
                  <a:buClr>
                    <a:srgbClr val="595959"/>
                  </a:buClr>
                  <a:buSzPts val="2400"/>
                  <a:buFont typeface="Arial"/>
                  <a:buNone/>
                </a:pPr>
                <a:r>
                  <a:rPr lang="en-GB" sz="2700" dirty="0">
                    <a:solidFill>
                      <a:srgbClr val="595959"/>
                    </a:solidFill>
                  </a:rPr>
                  <a:t>In 1-D: </a:t>
                </a:r>
                <a14:m>
                  <m:oMath xmlns:m="http://schemas.openxmlformats.org/officeDocument/2006/math">
                    <m:r>
                      <a:rPr lang="en-SG" sz="27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SG" sz="27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SG" sz="27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7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SG" sz="27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GB" sz="2700" dirty="0">
                    <a:solidFill>
                      <a:srgbClr val="595959"/>
                    </a:solidFill>
                  </a:rPr>
                  <a:t> </a:t>
                </a:r>
                <a:endParaRPr lang="en-GB" sz="2700" dirty="0"/>
              </a:p>
            </p:txBody>
          </p:sp>
        </mc:Choice>
        <mc:Fallback xmlns="">
          <p:sp>
            <p:nvSpPr>
              <p:cNvPr id="3" name="Google Shape;104;p3">
                <a:extLst>
                  <a:ext uri="{FF2B5EF4-FFF2-40B4-BE49-F238E27FC236}">
                    <a16:creationId xmlns:a16="http://schemas.microsoft.com/office/drawing/2014/main" id="{D74C58A7-2610-9217-56C9-F1C06C005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805360"/>
                <a:ext cx="7598797" cy="993968"/>
              </a:xfrm>
              <a:prstGeom prst="rect">
                <a:avLst/>
              </a:prstGeom>
              <a:blipFill>
                <a:blip r:embed="rId2"/>
                <a:stretch>
                  <a:fillRect l="-1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04;p3">
                <a:extLst>
                  <a:ext uri="{FF2B5EF4-FFF2-40B4-BE49-F238E27FC236}">
                    <a16:creationId xmlns:a16="http://schemas.microsoft.com/office/drawing/2014/main" id="{483DCEB2-3278-9562-9AD0-0AF52C391E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9199" y="3882098"/>
                <a:ext cx="7598797" cy="23933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3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»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spcBef>
                    <a:spcPts val="0"/>
                  </a:spcBef>
                  <a:buClr>
                    <a:srgbClr val="595959"/>
                  </a:buClr>
                  <a:buSzPts val="2400"/>
                  <a:buNone/>
                </a:pPr>
                <a:r>
                  <a:rPr lang="en-GB" sz="2700" dirty="0">
                    <a:solidFill>
                      <a:srgbClr val="595959"/>
                    </a:solidFill>
                  </a:rPr>
                  <a:t>In 3-D: </a:t>
                </a:r>
                <a14:m>
                  <m:oMath xmlns:m="http://schemas.openxmlformats.org/officeDocument/2006/math">
                    <m:r>
                      <a:rPr lang="en-SG" sz="27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SG" sz="27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SG" sz="27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SG" sz="27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SG" sz="27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SG" sz="27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G" sz="27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SG" sz="27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27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SG" sz="27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SG" sz="27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SG" sz="27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SG" sz="27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27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SG" sz="27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SG" sz="27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SG" sz="27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SG" sz="27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27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SG" sz="27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SG" sz="27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SG" sz="27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GB" sz="2700" dirty="0"/>
              </a:p>
            </p:txBody>
          </p:sp>
        </mc:Choice>
        <mc:Fallback xmlns="">
          <p:sp>
            <p:nvSpPr>
              <p:cNvPr id="6" name="Google Shape;104;p3">
                <a:extLst>
                  <a:ext uri="{FF2B5EF4-FFF2-40B4-BE49-F238E27FC236}">
                    <a16:creationId xmlns:a16="http://schemas.microsoft.com/office/drawing/2014/main" id="{483DCEB2-3278-9562-9AD0-0AF52C391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199" y="3882098"/>
                <a:ext cx="7598797" cy="2393343"/>
              </a:xfrm>
              <a:prstGeom prst="rect">
                <a:avLst/>
              </a:prstGeom>
              <a:blipFill>
                <a:blip r:embed="rId3"/>
                <a:stretch>
                  <a:fillRect l="-1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F75D8FD4-A4FB-983F-4C7E-500440FC6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9700" y="3625796"/>
            <a:ext cx="2433101" cy="291328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32BBB44-D567-D383-5747-2AE73BF14FD2}"/>
              </a:ext>
            </a:extLst>
          </p:cNvPr>
          <p:cNvGrpSpPr/>
          <p:nvPr/>
        </p:nvGrpSpPr>
        <p:grpSpPr>
          <a:xfrm>
            <a:off x="8603311" y="2115047"/>
            <a:ext cx="3062955" cy="576542"/>
            <a:chOff x="12151" y="1491370"/>
            <a:chExt cx="5683168" cy="11429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CD4927-1087-BF1C-D854-A88941F1AF3F}"/>
                </a:ext>
              </a:extLst>
            </p:cNvPr>
            <p:cNvSpPr txBox="1"/>
            <p:nvPr/>
          </p:nvSpPr>
          <p:spPr>
            <a:xfrm>
              <a:off x="2780438" y="1848941"/>
              <a:ext cx="2914881" cy="453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</a:t>
              </a:r>
              <a:r>
                <a:rPr lang="en-SG" sz="12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</a:rPr>
                <a:t>mage: Flaticon.com</a:t>
              </a:r>
              <a:endParaRPr lang="en-SG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6A727F33-E8AA-53C2-834C-0EE53BDF64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763" b="14951"/>
            <a:stretch/>
          </p:blipFill>
          <p:spPr>
            <a:xfrm rot="5400000">
              <a:off x="239937" y="1263584"/>
              <a:ext cx="1142999" cy="1598571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A2F92B2-4800-A341-47E2-E67EE1637823}"/>
                </a:ext>
              </a:extLst>
            </p:cNvPr>
            <p:cNvSpPr/>
            <p:nvPr/>
          </p:nvSpPr>
          <p:spPr>
            <a:xfrm>
              <a:off x="1598571" y="1635088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Google Shape;104;p3">
                <a:extLst>
                  <a:ext uri="{FF2B5EF4-FFF2-40B4-BE49-F238E27FC236}">
                    <a16:creationId xmlns:a16="http://schemas.microsoft.com/office/drawing/2014/main" id="{27FB5FAA-A976-7FF8-4C58-C00CDAC6E5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03059" y="2760804"/>
                <a:ext cx="4075043" cy="9939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32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–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»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spcBef>
                    <a:spcPts val="0"/>
                  </a:spcBef>
                  <a:buClr>
                    <a:srgbClr val="595959"/>
                  </a:buClr>
                  <a:buSzPts val="2400"/>
                  <a:buFont typeface="Arial"/>
                  <a:buNone/>
                </a:pPr>
                <a:r>
                  <a:rPr lang="en-GB" sz="2700" dirty="0">
                    <a:solidFill>
                      <a:srgbClr val="595959"/>
                    </a:solidFill>
                  </a:rPr>
                  <a:t>Eg: </a:t>
                </a:r>
                <a14:m>
                  <m:oMath xmlns:m="http://schemas.openxmlformats.org/officeDocument/2006/math">
                    <m:r>
                      <a:rPr lang="en-SG" sz="27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SG" sz="27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SG" sz="27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𝑘𝑥</m:t>
                    </m:r>
                    <m:r>
                      <a:rPr lang="en-SG" sz="27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SG" sz="27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SG" sz="27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SG" sz="27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7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sz="27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SG" sz="27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SG" sz="27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7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SG" sz="27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700" dirty="0"/>
              </a:p>
            </p:txBody>
          </p:sp>
        </mc:Choice>
        <mc:Fallback xmlns="">
          <p:sp>
            <p:nvSpPr>
              <p:cNvPr id="13" name="Google Shape;104;p3">
                <a:extLst>
                  <a:ext uri="{FF2B5EF4-FFF2-40B4-BE49-F238E27FC236}">
                    <a16:creationId xmlns:a16="http://schemas.microsoft.com/office/drawing/2014/main" id="{27FB5FAA-A976-7FF8-4C58-C00CDAC6E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059" y="2760804"/>
                <a:ext cx="4075043" cy="993968"/>
              </a:xfrm>
              <a:prstGeom prst="rect">
                <a:avLst/>
              </a:prstGeom>
              <a:blipFill>
                <a:blip r:embed="rId6"/>
                <a:stretch>
                  <a:fillRect l="-28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0E389650-D5A5-ECBA-7F85-554A317AB998}"/>
              </a:ext>
            </a:extLst>
          </p:cNvPr>
          <p:cNvSpPr/>
          <p:nvPr/>
        </p:nvSpPr>
        <p:spPr>
          <a:xfrm>
            <a:off x="10231295" y="5257799"/>
            <a:ext cx="216000" cy="216000"/>
          </a:xfrm>
          <a:prstGeom prst="ellipse">
            <a:avLst/>
          </a:prstGeom>
          <a:noFill/>
          <a:ln w="127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FC2DF1-1500-EF00-774A-B7E9EE9E14E2}"/>
              </a:ext>
            </a:extLst>
          </p:cNvPr>
          <p:cNvSpPr/>
          <p:nvPr/>
        </p:nvSpPr>
        <p:spPr>
          <a:xfrm>
            <a:off x="9059221" y="5255340"/>
            <a:ext cx="216000" cy="216000"/>
          </a:xfrm>
          <a:prstGeom prst="ellipse">
            <a:avLst/>
          </a:prstGeom>
          <a:noFill/>
          <a:ln w="127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AC048B4-6C15-006D-91A9-338944D9E9C6}"/>
              </a:ext>
            </a:extLst>
          </p:cNvPr>
          <p:cNvSpPr/>
          <p:nvPr/>
        </p:nvSpPr>
        <p:spPr>
          <a:xfrm>
            <a:off x="9644345" y="6110559"/>
            <a:ext cx="216000" cy="216000"/>
          </a:xfrm>
          <a:prstGeom prst="ellipse">
            <a:avLst/>
          </a:prstGeom>
          <a:noFill/>
          <a:ln w="127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3D9F7-0C97-F3E6-FF3C-98BE5B7DAFE5}"/>
              </a:ext>
            </a:extLst>
          </p:cNvPr>
          <p:cNvSpPr/>
          <p:nvPr/>
        </p:nvSpPr>
        <p:spPr>
          <a:xfrm>
            <a:off x="10574396" y="4119955"/>
            <a:ext cx="216000" cy="216000"/>
          </a:xfrm>
          <a:prstGeom prst="ellipse">
            <a:avLst/>
          </a:prstGeom>
          <a:noFill/>
          <a:ln w="127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0033B4B-553A-9ABE-A6BC-14F483CE6358}"/>
              </a:ext>
            </a:extLst>
          </p:cNvPr>
          <p:cNvSpPr/>
          <p:nvPr/>
        </p:nvSpPr>
        <p:spPr>
          <a:xfrm>
            <a:off x="8719390" y="4117496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86283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40</a:t>
            </a:fld>
            <a:endParaRPr/>
          </a:p>
        </p:txBody>
      </p:sp>
      <p:sp>
        <p:nvSpPr>
          <p:cNvPr id="622" name="Google Shape;622;p39"/>
          <p:cNvSpPr txBox="1"/>
          <p:nvPr/>
        </p:nvSpPr>
        <p:spPr>
          <a:xfrm>
            <a:off x="479376" y="274638"/>
            <a:ext cx="1110302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Calibri"/>
              <a:buNone/>
            </a:pPr>
            <a:r>
              <a:rPr lang="en-SG" sz="31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Discussion Question 6</a:t>
            </a:r>
            <a:endParaRPr sz="3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39"/>
          <p:cNvSpPr txBox="1"/>
          <p:nvPr/>
        </p:nvSpPr>
        <p:spPr>
          <a:xfrm>
            <a:off x="479376" y="1412776"/>
            <a:ext cx="1110302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595959"/>
                </a:solidFill>
                <a:latin typeface="Calibri"/>
                <a:cs typeface="Calibri"/>
              </a:rPr>
              <a:t>Plot the spectra of the Lyman and Balmer series computationally</a:t>
            </a:r>
            <a:r>
              <a:rPr lang="en-GB" sz="1800" b="0" i="0" u="none" strike="noStrike" baseline="0" dirty="0">
                <a:latin typeface="LMRoman10-Regular"/>
              </a:rPr>
              <a:t>.</a:t>
            </a:r>
            <a:endParaRPr sz="24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41</a:t>
            </a:fld>
            <a:endParaRPr/>
          </a:p>
        </p:txBody>
      </p:sp>
      <p:sp>
        <p:nvSpPr>
          <p:cNvPr id="629" name="Google Shape;629;p40"/>
          <p:cNvSpPr txBox="1"/>
          <p:nvPr/>
        </p:nvSpPr>
        <p:spPr>
          <a:xfrm>
            <a:off x="479376" y="274638"/>
            <a:ext cx="1110302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Calibri"/>
              <a:buNone/>
            </a:pPr>
            <a:r>
              <a:rPr lang="en-SG" sz="31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Discussion Question 7</a:t>
            </a:r>
            <a:endParaRPr sz="3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40"/>
          <p:cNvSpPr txBox="1"/>
          <p:nvPr/>
        </p:nvSpPr>
        <p:spPr>
          <a:xfrm>
            <a:off x="479376" y="1412776"/>
            <a:ext cx="1110302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595959"/>
                </a:solidFill>
                <a:latin typeface="Calibri"/>
                <a:cs typeface="Calibri"/>
              </a:rPr>
              <a:t>Derive the allowed energy states and wavefunction for particle in a box given Eq.(3.32) and Eq.(3.33).</a:t>
            </a:r>
            <a:endParaRPr sz="2400" dirty="0">
              <a:solidFill>
                <a:srgbClr val="595959"/>
              </a:solidFill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42</a:t>
            </a:fld>
            <a:endParaRPr/>
          </a:p>
        </p:txBody>
      </p:sp>
      <p:sp>
        <p:nvSpPr>
          <p:cNvPr id="629" name="Google Shape;629;p40"/>
          <p:cNvSpPr txBox="1"/>
          <p:nvPr/>
        </p:nvSpPr>
        <p:spPr>
          <a:xfrm>
            <a:off x="479376" y="274638"/>
            <a:ext cx="1110302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100"/>
              <a:buFont typeface="Calibri"/>
              <a:buNone/>
            </a:pPr>
            <a:r>
              <a:rPr lang="en-SG" sz="31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Discussion Question 8</a:t>
            </a:r>
            <a:endParaRPr sz="31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40"/>
          <p:cNvSpPr txBox="1"/>
          <p:nvPr/>
        </p:nvSpPr>
        <p:spPr>
          <a:xfrm>
            <a:off x="479376" y="1412776"/>
            <a:ext cx="1110302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GB" sz="2400" dirty="0">
                <a:solidFill>
                  <a:srgbClr val="595959"/>
                </a:solidFill>
                <a:latin typeface="Calibri"/>
                <a:cs typeface="Calibri"/>
              </a:rPr>
              <a:t>Graph the particle in a box wavefunction for n =1, 2 and 3. Label each sketch with the value of energy associated</a:t>
            </a:r>
          </a:p>
          <a:p>
            <a:pPr algn="l"/>
            <a:r>
              <a:rPr lang="en-SG" sz="2400" dirty="0">
                <a:solidFill>
                  <a:srgbClr val="595959"/>
                </a:solidFill>
                <a:latin typeface="Calibri"/>
                <a:cs typeface="Calibri"/>
              </a:rPr>
              <a:t>with each n.</a:t>
            </a:r>
            <a:endParaRPr sz="2400" dirty="0">
              <a:solidFill>
                <a:srgbClr val="595959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299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900"/>
              <a:buFont typeface="Calibri"/>
              <a:buNone/>
            </a:pPr>
            <a:r>
              <a:rPr lang="en-SG" sz="39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Force and potential (pre-lesson homework)</a:t>
            </a:r>
            <a:endParaRPr dirty="0"/>
          </a:p>
        </p:txBody>
      </p:sp>
      <p:sp>
        <p:nvSpPr>
          <p:cNvPr id="115" name="Google Shape;115;p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DDA2F-C67F-D46A-3351-F0AFB7829DB8}"/>
                  </a:ext>
                </a:extLst>
              </p:cNvPr>
              <p:cNvSpPr txBox="1"/>
              <p:nvPr/>
            </p:nvSpPr>
            <p:spPr>
              <a:xfrm>
                <a:off x="3314700" y="1523490"/>
                <a:ext cx="4170694" cy="856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7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SG" sz="2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7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7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SG" sz="27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SG" sz="2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7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SG" sz="27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SG" sz="2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2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7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SG" sz="27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G" sz="2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7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SG" sz="2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SG" sz="27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SG" sz="27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SG" sz="2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7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SG" sz="27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SG" sz="27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SG" sz="2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7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SG" sz="27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SG" sz="27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SG" sz="27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7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SG" sz="27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SG" sz="27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SG" sz="27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SG" sz="27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SG" sz="27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BDDA2F-C67F-D46A-3351-F0AFB7829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700" y="1523490"/>
                <a:ext cx="4170694" cy="856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00AD59-374E-77B2-B95B-4A632A4435EA}"/>
                  </a:ext>
                </a:extLst>
              </p:cNvPr>
              <p:cNvSpPr txBox="1"/>
              <p:nvPr/>
            </p:nvSpPr>
            <p:spPr>
              <a:xfrm>
                <a:off x="1186296" y="3026352"/>
                <a:ext cx="3727302" cy="738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SG" sz="23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SG" sz="23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3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SG" sz="23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SG" sz="23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SG" sz="23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3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SG" sz="23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SG" sz="23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SG" sz="23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3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SG" sz="23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SG" sz="23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00AD59-374E-77B2-B95B-4A632A443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296" y="3026352"/>
                <a:ext cx="3727302" cy="7380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C81466-FA8F-297A-5FDB-957D6A49843D}"/>
                  </a:ext>
                </a:extLst>
              </p:cNvPr>
              <p:cNvSpPr txBox="1"/>
              <p:nvPr/>
            </p:nvSpPr>
            <p:spPr>
              <a:xfrm>
                <a:off x="1186295" y="4370680"/>
                <a:ext cx="3727302" cy="738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sz="2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3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SG" sz="23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SG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SG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G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lang="en-SG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SG" sz="2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SG" sz="23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SG" sz="23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C81466-FA8F-297A-5FDB-957D6A498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295" y="4370680"/>
                <a:ext cx="3727302" cy="7380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A33262-CF8B-4956-3D78-C840B10A81F0}"/>
                  </a:ext>
                </a:extLst>
              </p:cNvPr>
              <p:cNvSpPr txBox="1"/>
              <p:nvPr/>
            </p:nvSpPr>
            <p:spPr>
              <a:xfrm>
                <a:off x="1157720" y="5557147"/>
                <a:ext cx="3727302" cy="738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sz="2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3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SG" sz="23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SG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SG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G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SG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SG" sz="2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SG" sz="23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SG" sz="23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A33262-CF8B-4956-3D78-C840B10A8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720" y="5557147"/>
                <a:ext cx="3727302" cy="7380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D2FFBA-5FB9-7CCD-6F89-87CA3F801294}"/>
                  </a:ext>
                </a:extLst>
              </p:cNvPr>
              <p:cNvSpPr txBox="1"/>
              <p:nvPr/>
            </p:nvSpPr>
            <p:spPr>
              <a:xfrm>
                <a:off x="6315354" y="3333275"/>
                <a:ext cx="4261295" cy="3096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1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𝐅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3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SG" sz="23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SG" sz="23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SG" sz="23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num>
                                  <m:den>
                                    <m:r>
                                      <a:rPr lang="en-SG" sz="23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SG" sz="23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SG" sz="23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SG" sz="23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SG" sz="23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num>
                                  <m:den>
                                    <m:r>
                                      <a:rPr lang="en-SG" sz="23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SG" sz="23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SG" sz="23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SG" sz="23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SG" sz="23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num>
                                  <m:den>
                                    <m:r>
                                      <a:rPr lang="en-SG" sz="23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SG" sz="23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  <m:oMath xmlns:m="http://schemas.openxmlformats.org/officeDocument/2006/math"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      =</m:t>
                      </m:r>
                      <m:f>
                        <m:fPr>
                          <m:ctrlPr>
                            <a:rPr lang="en-SG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3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SG" sz="23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SG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SG" sz="2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G" sz="2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SG" sz="2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SG" sz="2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SG" sz="23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SG" sz="23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SG" sz="23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SG" sz="23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SG" sz="2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3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SG" sz="23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3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3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D2FFBA-5FB9-7CCD-6F89-87CA3F801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354" y="3333275"/>
                <a:ext cx="4261295" cy="30960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Recall </a:t>
            </a:r>
            <a:r>
              <a:rPr lang="en-SG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Bohr’s</a:t>
            </a:r>
            <a:r>
              <a:rPr lang="en-SG" sz="4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atomic model</a:t>
            </a:r>
            <a:endParaRPr sz="4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6</a:t>
            </a:fld>
            <a:endParaRPr/>
          </a:p>
        </p:txBody>
      </p:sp>
      <p:pic>
        <p:nvPicPr>
          <p:cNvPr id="414" name="Google Shape;41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376" y="1239782"/>
            <a:ext cx="7243523" cy="542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7734" y="4394506"/>
            <a:ext cx="6080624" cy="80325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66649F-DFCC-6A95-730B-A99114B23B96}"/>
                  </a:ext>
                </a:extLst>
              </p:cNvPr>
              <p:cNvSpPr txBox="1"/>
              <p:nvPr/>
            </p:nvSpPr>
            <p:spPr>
              <a:xfrm>
                <a:off x="8359563" y="762345"/>
                <a:ext cx="1603965" cy="636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9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19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9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sz="19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9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𝑍𝑒</m:t>
                              </m:r>
                            </m:e>
                          </m:d>
                          <m:r>
                            <a:rPr lang="en-US" sz="19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SG" sz="19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SG" sz="19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SG" sz="19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9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SG" sz="19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9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9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9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66649F-DFCC-6A95-730B-A99114B23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563" y="762345"/>
                <a:ext cx="1603965" cy="636456"/>
              </a:xfrm>
              <a:prstGeom prst="rect">
                <a:avLst/>
              </a:prstGeom>
              <a:blipFill>
                <a:blip r:embed="rId5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70CD2D-1F6C-0E12-3DE7-E80317776462}"/>
                  </a:ext>
                </a:extLst>
              </p:cNvPr>
              <p:cNvSpPr txBox="1"/>
              <p:nvPr/>
            </p:nvSpPr>
            <p:spPr>
              <a:xfrm>
                <a:off x="8330116" y="1543951"/>
                <a:ext cx="3798797" cy="555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9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9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𝑚𝑣𝑟</m:t>
                      </m:r>
                      <m:r>
                        <a:rPr lang="en-US" sz="19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9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9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19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9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9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ℏ  , </m:t>
                      </m:r>
                      <m:r>
                        <a:rPr lang="en-SG" sz="19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SG" sz="19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en-US" sz="19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70CD2D-1F6C-0E12-3DE7-E80317776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116" y="1543951"/>
                <a:ext cx="3798797" cy="5551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36EBEE-EE49-4EC1-4F2E-C8BD09278277}"/>
                  </a:ext>
                </a:extLst>
              </p:cNvPr>
              <p:cNvSpPr txBox="1"/>
              <p:nvPr/>
            </p:nvSpPr>
            <p:spPr>
              <a:xfrm>
                <a:off x="8920761" y="2471334"/>
                <a:ext cx="2169633" cy="658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9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𝐸</m:t>
                          </m:r>
                        </m:e>
                        <m:sub>
                          <m:r>
                            <a:rPr lang="ar-AE" sz="1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𝑛</m:t>
                          </m:r>
                        </m:sub>
                      </m:sSub>
                      <m:r>
                        <a:rPr lang="ar-AE" sz="19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r>
                        <a:rPr lang="en-US" sz="1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−</m:t>
                      </m:r>
                      <m:f>
                        <m:fPr>
                          <m:ctrlPr>
                            <a:rPr lang="ar-AE" sz="1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1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1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𝑚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32</m:t>
                          </m:r>
                          <m:sSup>
                            <m:sSupPr>
                              <m:ctrlPr>
                                <a:rPr lang="en-US" sz="1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bSupPr>
                            <m:e>
                              <m:r>
                                <a:rPr lang="en-US" sz="1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1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1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pPr>
                            <m:e>
                              <m:r>
                                <a:rPr lang="en-US" sz="1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1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SG" sz="1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36EBEE-EE49-4EC1-4F2E-C8BD09278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761" y="2471334"/>
                <a:ext cx="2169633" cy="6588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712E2B-710E-7963-3434-BFA43BD9D8CF}"/>
                  </a:ext>
                </a:extLst>
              </p:cNvPr>
              <p:cNvSpPr txBox="1"/>
              <p:nvPr/>
            </p:nvSpPr>
            <p:spPr>
              <a:xfrm>
                <a:off x="8315456" y="3478206"/>
                <a:ext cx="2665473" cy="555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9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photon</m:t>
                          </m:r>
                        </m:sub>
                      </m:sSub>
                      <m:r>
                        <a:rPr lang="ar-AE" sz="19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r>
                        <a:rPr lang="en-US" sz="19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h</m:t>
                      </m:r>
                      <m:r>
                        <a:rPr lang="en-US" sz="19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𝑓</m:t>
                      </m:r>
                      <m:r>
                        <a:rPr lang="en-US" sz="19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f>
                        <m:fPr>
                          <m:ctrlPr>
                            <a:rPr lang="en-US" sz="19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19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h</m:t>
                          </m:r>
                          <m:r>
                            <a:rPr lang="en-US" sz="19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𝑐</m:t>
                          </m:r>
                        </m:num>
                        <m:den>
                          <m:r>
                            <a:rPr lang="en-US" sz="19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𝜆</m:t>
                          </m:r>
                        </m:den>
                      </m:f>
                      <m:r>
                        <a:rPr lang="en-US" sz="19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9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Δ</m:t>
                      </m:r>
                      <m:r>
                        <a:rPr lang="en-US" sz="19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𝐸</m:t>
                      </m:r>
                      <m:r>
                        <a:rPr lang="en-US" sz="19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 </m:t>
                      </m:r>
                    </m:oMath>
                  </m:oMathPara>
                </a14:m>
                <a:endParaRPr lang="ar-AE" sz="1900" dirty="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712E2B-710E-7963-3434-BFA43BD9D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456" y="3478206"/>
                <a:ext cx="2665473" cy="555152"/>
              </a:xfrm>
              <a:prstGeom prst="rect">
                <a:avLst/>
              </a:prstGeom>
              <a:blipFill>
                <a:blip r:embed="rId8"/>
                <a:stretch>
                  <a:fillRect r="-6407" b="-76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4E33E07-09B0-FA6B-0F8A-836FC5464345}"/>
              </a:ext>
            </a:extLst>
          </p:cNvPr>
          <p:cNvSpPr/>
          <p:nvPr/>
        </p:nvSpPr>
        <p:spPr>
          <a:xfrm>
            <a:off x="6010612" y="3670479"/>
            <a:ext cx="1285270" cy="450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ED26C-D879-3DA0-F00F-7E4B575A8DDF}"/>
              </a:ext>
            </a:extLst>
          </p:cNvPr>
          <p:cNvSpPr txBox="1"/>
          <p:nvPr/>
        </p:nvSpPr>
        <p:spPr>
          <a:xfrm>
            <a:off x="5844859" y="4001122"/>
            <a:ext cx="13608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Balmer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20C102-9E50-F46E-0F59-6B470EFE17CB}"/>
                  </a:ext>
                </a:extLst>
              </p:cNvPr>
              <p:cNvSpPr txBox="1"/>
              <p:nvPr/>
            </p:nvSpPr>
            <p:spPr>
              <a:xfrm>
                <a:off x="8449709" y="5503394"/>
                <a:ext cx="1943224" cy="6569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1</m:t>
                          </m:r>
                        </m:num>
                        <m:den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𝜆</m:t>
                          </m:r>
                        </m:den>
                      </m:f>
                      <m:r>
                        <a:rPr lang="ar-AE" sz="19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sSub>
                        <m:sSubPr>
                          <m:ctrlP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𝑅</m:t>
                          </m:r>
                        </m:e>
                        <m:sub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19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lang="en-SG" sz="19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−</m:t>
                          </m:r>
                          <m:f>
                            <m:fPr>
                              <m:ctrlPr>
                                <a:rPr lang="en-SG" sz="19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fPr>
                            <m:num>
                              <m:r>
                                <a:rPr lang="en-SG" sz="19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  <a:sym typeface="Calibri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SG" sz="19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20C102-9E50-F46E-0F59-6B470EFE1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709" y="5503394"/>
                <a:ext cx="1943224" cy="6569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54C90FE-1A7C-E3F5-00CC-EE67664809A0}"/>
              </a:ext>
            </a:extLst>
          </p:cNvPr>
          <p:cNvSpPr txBox="1"/>
          <p:nvPr/>
        </p:nvSpPr>
        <p:spPr>
          <a:xfrm>
            <a:off x="7793859" y="938839"/>
            <a:ext cx="8371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accent6">
                    <a:lumMod val="75000"/>
                  </a:schemeClr>
                </a:solidFill>
              </a:rPr>
              <a:t>P1: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6500D2-A215-B9E2-8AC0-A9EAE50E5A91}"/>
              </a:ext>
            </a:extLst>
          </p:cNvPr>
          <p:cNvSpPr txBox="1"/>
          <p:nvPr/>
        </p:nvSpPr>
        <p:spPr>
          <a:xfrm>
            <a:off x="7791718" y="1683666"/>
            <a:ext cx="8371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bg2"/>
                </a:solidFill>
              </a:rPr>
              <a:t>P2: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AEE87-13C8-95A6-DA56-78A42C464B31}"/>
              </a:ext>
            </a:extLst>
          </p:cNvPr>
          <p:cNvSpPr txBox="1"/>
          <p:nvPr/>
        </p:nvSpPr>
        <p:spPr>
          <a:xfrm>
            <a:off x="7811685" y="2652828"/>
            <a:ext cx="13709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P1 and P2: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A37FFA-0003-2A8C-5FE3-BF352A95B093}"/>
              </a:ext>
            </a:extLst>
          </p:cNvPr>
          <p:cNvSpPr txBox="1"/>
          <p:nvPr/>
        </p:nvSpPr>
        <p:spPr>
          <a:xfrm>
            <a:off x="7811685" y="3633980"/>
            <a:ext cx="8371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500" dirty="0">
                <a:solidFill>
                  <a:schemeClr val="accent2"/>
                </a:solidFill>
              </a:rPr>
              <a:t>P3: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Light is a wave!</a:t>
            </a:r>
            <a:r>
              <a:rPr lang="en-SG" sz="44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400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7</a:t>
            </a:fld>
            <a:endParaRPr/>
          </a:p>
        </p:txBody>
      </p:sp>
      <p:pic>
        <p:nvPicPr>
          <p:cNvPr id="3" name="Picture 2" descr="A picture containing indoor, green, control panel&#10;&#10;Description automatically generated">
            <a:extLst>
              <a:ext uri="{FF2B5EF4-FFF2-40B4-BE49-F238E27FC236}">
                <a16:creationId xmlns:a16="http://schemas.microsoft.com/office/drawing/2014/main" id="{927B553D-47DA-CFA7-36D8-E75041E8B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15" y="1593218"/>
            <a:ext cx="4204269" cy="5128258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310FCD-1171-B640-ADEB-1F9A903BC1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5927" t="12806" r="8822" b="23735"/>
          <a:stretch/>
        </p:blipFill>
        <p:spPr>
          <a:xfrm>
            <a:off x="5179268" y="1593218"/>
            <a:ext cx="6611078" cy="2592702"/>
          </a:xfrm>
          <a:prstGeom prst="rect">
            <a:avLst/>
          </a:prstGeom>
        </p:spPr>
      </p:pic>
      <p:sp>
        <p:nvSpPr>
          <p:cNvPr id="8" name="Google Shape;412;p23">
            <a:extLst>
              <a:ext uri="{FF2B5EF4-FFF2-40B4-BE49-F238E27FC236}">
                <a16:creationId xmlns:a16="http://schemas.microsoft.com/office/drawing/2014/main" id="{12C23943-CD48-7E44-F681-BEDBBAB13CB0}"/>
              </a:ext>
            </a:extLst>
          </p:cNvPr>
          <p:cNvSpPr txBox="1"/>
          <p:nvPr/>
        </p:nvSpPr>
        <p:spPr>
          <a:xfrm>
            <a:off x="6366058" y="4432495"/>
            <a:ext cx="4743083" cy="76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37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Light is a wave!</a:t>
            </a:r>
            <a:endParaRPr sz="3700" b="1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0CA0F6-C51D-6637-B052-F30E6F44C9D4}"/>
              </a:ext>
            </a:extLst>
          </p:cNvPr>
          <p:cNvCxnSpPr>
            <a:cxnSpLocks/>
          </p:cNvCxnSpPr>
          <p:nvPr/>
        </p:nvCxnSpPr>
        <p:spPr>
          <a:xfrm flipV="1">
            <a:off x="4378960" y="1636740"/>
            <a:ext cx="800308" cy="6695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2ABA30-2526-0AA7-511F-79FCC7DF080C}"/>
              </a:ext>
            </a:extLst>
          </p:cNvPr>
          <p:cNvCxnSpPr>
            <a:cxnSpLocks/>
          </p:cNvCxnSpPr>
          <p:nvPr/>
        </p:nvCxnSpPr>
        <p:spPr>
          <a:xfrm>
            <a:off x="4378960" y="2940374"/>
            <a:ext cx="800308" cy="12455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514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Light is a particle!</a:t>
            </a:r>
            <a:endParaRPr sz="4400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8</a:t>
            </a:fld>
            <a:endParaRPr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F87CAC-5883-6785-89F4-4C9686DF3A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17"/>
          <a:stretch/>
        </p:blipFill>
        <p:spPr>
          <a:xfrm>
            <a:off x="3673381" y="1716070"/>
            <a:ext cx="6373831" cy="50968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432196-9104-7BF6-7B65-3A1C85DD0539}"/>
              </a:ext>
            </a:extLst>
          </p:cNvPr>
          <p:cNvSpPr txBox="1"/>
          <p:nvPr/>
        </p:nvSpPr>
        <p:spPr>
          <a:xfrm>
            <a:off x="7146438" y="2300656"/>
            <a:ext cx="4610130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Treating light as waves (5000K). </a:t>
            </a:r>
          </a:p>
          <a:p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Do not correspond with experiment.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2E5E4-E834-EBB2-935E-7431F2504D44}"/>
              </a:ext>
            </a:extLst>
          </p:cNvPr>
          <p:cNvSpPr txBox="1"/>
          <p:nvPr/>
        </p:nvSpPr>
        <p:spPr>
          <a:xfrm>
            <a:off x="574415" y="1924139"/>
            <a:ext cx="3505807" cy="11541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Einstein obtain the correct blackbody spectra by treating light as particles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7F7EB3-B2B9-1333-B050-47685F62BF36}"/>
              </a:ext>
            </a:extLst>
          </p:cNvPr>
          <p:cNvSpPr txBox="1"/>
          <p:nvPr/>
        </p:nvSpPr>
        <p:spPr>
          <a:xfrm>
            <a:off x="3553762" y="6409153"/>
            <a:ext cx="2598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credit: </a:t>
            </a:r>
            <a:r>
              <a:rPr lang="en-US" dirty="0">
                <a:hlinkClick r:id="rId4"/>
              </a:rPr>
              <a:t>D. </a:t>
            </a:r>
            <a:r>
              <a:rPr lang="en-US" dirty="0" err="1">
                <a:hlinkClick r:id="rId4"/>
              </a:rPr>
              <a:t>Kule</a:t>
            </a:r>
            <a:r>
              <a:rPr lang="en-US" dirty="0">
                <a:hlinkClick r:id="rId4"/>
              </a:rPr>
              <a:t>, PD </a:t>
            </a:r>
            <a:r>
              <a:rPr lang="en-US" dirty="0"/>
              <a:t>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35BD607-9C95-4D7F-56E7-7E93FFAA4162}"/>
              </a:ext>
            </a:extLst>
          </p:cNvPr>
          <p:cNvCxnSpPr>
            <a:cxnSpLocks/>
          </p:cNvCxnSpPr>
          <p:nvPr/>
        </p:nvCxnSpPr>
        <p:spPr>
          <a:xfrm>
            <a:off x="3673381" y="2512679"/>
            <a:ext cx="1559442" cy="5225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961E80-3EAD-6597-7B21-1D37FEFE1024}"/>
              </a:ext>
            </a:extLst>
          </p:cNvPr>
          <p:cNvCxnSpPr>
            <a:cxnSpLocks/>
          </p:cNvCxnSpPr>
          <p:nvPr/>
        </p:nvCxnSpPr>
        <p:spPr>
          <a:xfrm>
            <a:off x="3673381" y="2512679"/>
            <a:ext cx="1804050" cy="22962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60292-320B-313D-199F-FEAC1D61864D}"/>
                  </a:ext>
                </a:extLst>
              </p:cNvPr>
              <p:cNvSpPr txBox="1"/>
              <p:nvPr/>
            </p:nvSpPr>
            <p:spPr>
              <a:xfrm>
                <a:off x="1335840" y="3483764"/>
                <a:ext cx="1256370" cy="446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9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SG" sz="2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9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SG" sz="29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SG" sz="29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A460292-320B-313D-199F-FEAC1D618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840" y="3483764"/>
                <a:ext cx="1256370" cy="446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3F1DF8-C7D4-8B97-62A8-5F181AEE735E}"/>
                  </a:ext>
                </a:extLst>
              </p:cNvPr>
              <p:cNvSpPr txBox="1"/>
              <p:nvPr/>
            </p:nvSpPr>
            <p:spPr>
              <a:xfrm>
                <a:off x="1373114" y="4341331"/>
                <a:ext cx="1010982" cy="847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9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SG" sz="2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9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SG" sz="29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SG" sz="29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3F1DF8-C7D4-8B97-62A8-5F181AEE7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114" y="4341331"/>
                <a:ext cx="1010982" cy="8473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108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609600" y="2241742"/>
            <a:ext cx="10972800" cy="208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Light can </a:t>
            </a:r>
            <a:r>
              <a:rPr lang="en-SG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be waves.</a:t>
            </a:r>
            <a:r>
              <a:rPr lang="en-SG" sz="4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SG" sz="44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Light can also be particles.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It depends on how you “look” at it.</a:t>
            </a:r>
            <a:endParaRPr sz="4400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6479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15010</TotalTime>
  <Words>1760</Words>
  <Application>Microsoft Office PowerPoint</Application>
  <PresentationFormat>Widescreen</PresentationFormat>
  <Paragraphs>295</Paragraphs>
  <Slides>42</Slides>
  <Notes>39</Notes>
  <HiddenSlides>1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Cambria Math</vt:lpstr>
      <vt:lpstr>Impact</vt:lpstr>
      <vt:lpstr>LMMathItalic10-Regular</vt:lpstr>
      <vt:lpstr>LMRoman10-Regular</vt:lpstr>
      <vt:lpstr>Wingdings</vt:lpstr>
      <vt:lpstr>Office Theme</vt:lpstr>
      <vt:lpstr>SP3176 The Universe  Chapter 3: Light and Atoms (Part 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of week 4 lecture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SP3176 The Universe  Chapter 3: Atoms and Light</dc:title>
  <dc:creator>AdminNUS</dc:creator>
  <cp:lastModifiedBy>Lim Zhi Han</cp:lastModifiedBy>
  <cp:revision>53</cp:revision>
  <dcterms:created xsi:type="dcterms:W3CDTF">2012-08-06T08:15:27Z</dcterms:created>
  <dcterms:modified xsi:type="dcterms:W3CDTF">2023-09-06T08:01:02Z</dcterms:modified>
</cp:coreProperties>
</file>